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21.xml" ContentType="application/vnd.openxmlformats-officedocument.presentationml.notesSlide+xml"/>
  <Override PartName="/ppt/charts/chart11.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3.xml" ContentType="application/vnd.openxmlformats-officedocument.drawingml.chart+xml"/>
  <Override PartName="/ppt/notesSlides/notesSlide26.xml" ContentType="application/vnd.openxmlformats-officedocument.presentationml.notesSlide+xml"/>
  <Override PartName="/ppt/charts/chart14.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5.xml" ContentType="application/vnd.openxmlformats-officedocument.drawingml.chart+xml"/>
  <Override PartName="/ppt/notesSlides/notesSlide29.xml" ContentType="application/vnd.openxmlformats-officedocument.presentationml.notesSlide+xml"/>
  <Override PartName="/ppt/charts/chart16.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7.xml" ContentType="application/vnd.openxmlformats-officedocument.drawingml.chart+xml"/>
  <Override PartName="/ppt/notesSlides/notesSlide33.xml" ContentType="application/vnd.openxmlformats-officedocument.presentationml.notesSlide+xml"/>
  <Override PartName="/ppt/charts/chart18.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4068" r:id="rId2"/>
    <p:sldMasterId id="2147484080" r:id="rId3"/>
  </p:sldMasterIdLst>
  <p:notesMasterIdLst>
    <p:notesMasterId r:id="rId42"/>
  </p:notesMasterIdLst>
  <p:sldIdLst>
    <p:sldId id="256" r:id="rId4"/>
    <p:sldId id="257" r:id="rId5"/>
    <p:sldId id="263" r:id="rId6"/>
    <p:sldId id="273" r:id="rId7"/>
    <p:sldId id="302" r:id="rId8"/>
    <p:sldId id="301" r:id="rId9"/>
    <p:sldId id="274" r:id="rId10"/>
    <p:sldId id="303" r:id="rId11"/>
    <p:sldId id="284" r:id="rId12"/>
    <p:sldId id="311" r:id="rId13"/>
    <p:sldId id="313" r:id="rId14"/>
    <p:sldId id="277" r:id="rId15"/>
    <p:sldId id="280" r:id="rId16"/>
    <p:sldId id="281" r:id="rId17"/>
    <p:sldId id="308" r:id="rId18"/>
    <p:sldId id="288" r:id="rId19"/>
    <p:sldId id="286" r:id="rId20"/>
    <p:sldId id="287" r:id="rId21"/>
    <p:sldId id="307" r:id="rId22"/>
    <p:sldId id="265" r:id="rId23"/>
    <p:sldId id="309" r:id="rId24"/>
    <p:sldId id="290" r:id="rId25"/>
    <p:sldId id="291" r:id="rId26"/>
    <p:sldId id="306" r:id="rId27"/>
    <p:sldId id="292" r:id="rId28"/>
    <p:sldId id="293" r:id="rId29"/>
    <p:sldId id="294" r:id="rId30"/>
    <p:sldId id="304" r:id="rId31"/>
    <p:sldId id="297" r:id="rId32"/>
    <p:sldId id="298" r:id="rId33"/>
    <p:sldId id="299" r:id="rId34"/>
    <p:sldId id="305" r:id="rId35"/>
    <p:sldId id="315" r:id="rId36"/>
    <p:sldId id="319" r:id="rId37"/>
    <p:sldId id="318" r:id="rId38"/>
    <p:sldId id="320" r:id="rId39"/>
    <p:sldId id="323" r:id="rId40"/>
    <p:sldId id="32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8" autoAdjust="0"/>
    <p:restoredTop sz="91942" autoAdjust="0"/>
  </p:normalViewPr>
  <p:slideViewPr>
    <p:cSldViewPr>
      <p:cViewPr varScale="1">
        <p:scale>
          <a:sx n="80" d="100"/>
          <a:sy n="80" d="100"/>
        </p:scale>
        <p:origin x="-888" y="-96"/>
      </p:cViewPr>
      <p:guideLst>
        <p:guide orient="horz" pos="2160"/>
        <p:guide pos="2880"/>
      </p:guideLst>
    </p:cSldViewPr>
  </p:slideViewPr>
  <p:notesTextViewPr>
    <p:cViewPr>
      <p:scale>
        <a:sx n="1" d="1"/>
        <a:sy n="1" d="1"/>
      </p:scale>
      <p:origin x="0" y="0"/>
    </p:cViewPr>
  </p:notesTextViewPr>
  <p:sorterViewPr>
    <p:cViewPr>
      <p:scale>
        <a:sx n="100" d="100"/>
        <a:sy n="100" d="100"/>
      </p:scale>
      <p:origin x="0" y="2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en-US" dirty="0"/>
              <a:t>Powder Springs Student Population By Race</a:t>
            </a:r>
          </a:p>
        </c:rich>
      </c:tx>
      <c:layout/>
      <c:overlay val="0"/>
    </c:title>
    <c:autoTitleDeleted val="0"/>
    <c:plotArea>
      <c:layout>
        <c:manualLayout>
          <c:layoutTarget val="inner"/>
          <c:xMode val="edge"/>
          <c:yMode val="edge"/>
          <c:x val="0.16139164966925901"/>
          <c:y val="0.12372222222222222"/>
          <c:w val="0.8025172860872426"/>
          <c:h val="0.49394466316710411"/>
        </c:manualLayout>
      </c:layout>
      <c:barChart>
        <c:barDir val="bar"/>
        <c:grouping val="stacked"/>
        <c:varyColors val="0"/>
        <c:ser>
          <c:idx val="0"/>
          <c:order val="0"/>
          <c:tx>
            <c:strRef>
              <c:f>Sheet1!$B$1</c:f>
              <c:strCache>
                <c:ptCount val="1"/>
                <c:pt idx="0">
                  <c:v>White/Non-Hispanic</c:v>
                </c:pt>
              </c:strCache>
            </c:strRef>
          </c:tx>
          <c:invertIfNegative val="0"/>
          <c:cat>
            <c:strRef>
              <c:f>Sheet1!$A$2:$A$4</c:f>
              <c:strCache>
                <c:ptCount val="3"/>
                <c:pt idx="0">
                  <c:v>2010-2011</c:v>
                </c:pt>
                <c:pt idx="1">
                  <c:v>2011-2012</c:v>
                </c:pt>
                <c:pt idx="2">
                  <c:v>2012-2013</c:v>
                </c:pt>
              </c:strCache>
            </c:strRef>
          </c:cat>
          <c:val>
            <c:numRef>
              <c:f>Sheet1!$B$2:$B$4</c:f>
              <c:numCache>
                <c:formatCode>General</c:formatCode>
                <c:ptCount val="3"/>
                <c:pt idx="0">
                  <c:v>164</c:v>
                </c:pt>
                <c:pt idx="1">
                  <c:v>145</c:v>
                </c:pt>
                <c:pt idx="2">
                  <c:v>135</c:v>
                </c:pt>
              </c:numCache>
            </c:numRef>
          </c:val>
        </c:ser>
        <c:ser>
          <c:idx val="1"/>
          <c:order val="1"/>
          <c:tx>
            <c:strRef>
              <c:f>Sheet1!$C$1</c:f>
              <c:strCache>
                <c:ptCount val="1"/>
                <c:pt idx="0">
                  <c:v>American Indian</c:v>
                </c:pt>
              </c:strCache>
            </c:strRef>
          </c:tx>
          <c:invertIfNegative val="0"/>
          <c:cat>
            <c:strRef>
              <c:f>Sheet1!$A$2:$A$4</c:f>
              <c:strCache>
                <c:ptCount val="3"/>
                <c:pt idx="0">
                  <c:v>2010-2011</c:v>
                </c:pt>
                <c:pt idx="1">
                  <c:v>2011-2012</c:v>
                </c:pt>
                <c:pt idx="2">
                  <c:v>2012-2013</c:v>
                </c:pt>
              </c:strCache>
            </c:strRef>
          </c:cat>
          <c:val>
            <c:numRef>
              <c:f>Sheet1!$C$2:$C$4</c:f>
              <c:numCache>
                <c:formatCode>General</c:formatCode>
                <c:ptCount val="3"/>
                <c:pt idx="0">
                  <c:v>0</c:v>
                </c:pt>
                <c:pt idx="1">
                  <c:v>1</c:v>
                </c:pt>
                <c:pt idx="2">
                  <c:v>2</c:v>
                </c:pt>
              </c:numCache>
            </c:numRef>
          </c:val>
        </c:ser>
        <c:ser>
          <c:idx val="2"/>
          <c:order val="2"/>
          <c:tx>
            <c:strRef>
              <c:f>Sheet1!$D$1</c:f>
              <c:strCache>
                <c:ptCount val="1"/>
                <c:pt idx="0">
                  <c:v>Multiracial</c:v>
                </c:pt>
              </c:strCache>
            </c:strRef>
          </c:tx>
          <c:invertIfNegative val="0"/>
          <c:cat>
            <c:strRef>
              <c:f>Sheet1!$A$2:$A$4</c:f>
              <c:strCache>
                <c:ptCount val="3"/>
                <c:pt idx="0">
                  <c:v>2010-2011</c:v>
                </c:pt>
                <c:pt idx="1">
                  <c:v>2011-2012</c:v>
                </c:pt>
                <c:pt idx="2">
                  <c:v>2012-2013</c:v>
                </c:pt>
              </c:strCache>
            </c:strRef>
          </c:cat>
          <c:val>
            <c:numRef>
              <c:f>Sheet1!$D$2:$D$4</c:f>
              <c:numCache>
                <c:formatCode>General</c:formatCode>
                <c:ptCount val="3"/>
                <c:pt idx="0">
                  <c:v>42</c:v>
                </c:pt>
                <c:pt idx="1">
                  <c:v>37</c:v>
                </c:pt>
                <c:pt idx="2">
                  <c:v>35</c:v>
                </c:pt>
              </c:numCache>
            </c:numRef>
          </c:val>
        </c:ser>
        <c:ser>
          <c:idx val="3"/>
          <c:order val="3"/>
          <c:tx>
            <c:strRef>
              <c:f>Sheet1!$E$1</c:f>
              <c:strCache>
                <c:ptCount val="1"/>
                <c:pt idx="0">
                  <c:v>Hispanic</c:v>
                </c:pt>
              </c:strCache>
            </c:strRef>
          </c:tx>
          <c:invertIfNegative val="0"/>
          <c:cat>
            <c:strRef>
              <c:f>Sheet1!$A$2:$A$4</c:f>
              <c:strCache>
                <c:ptCount val="3"/>
                <c:pt idx="0">
                  <c:v>2010-2011</c:v>
                </c:pt>
                <c:pt idx="1">
                  <c:v>2011-2012</c:v>
                </c:pt>
                <c:pt idx="2">
                  <c:v>2012-2013</c:v>
                </c:pt>
              </c:strCache>
            </c:strRef>
          </c:cat>
          <c:val>
            <c:numRef>
              <c:f>Sheet1!$E$2:$E$4</c:f>
              <c:numCache>
                <c:formatCode>General</c:formatCode>
                <c:ptCount val="3"/>
                <c:pt idx="0">
                  <c:v>100</c:v>
                </c:pt>
                <c:pt idx="1">
                  <c:v>113</c:v>
                </c:pt>
                <c:pt idx="2">
                  <c:v>121</c:v>
                </c:pt>
              </c:numCache>
            </c:numRef>
          </c:val>
        </c:ser>
        <c:ser>
          <c:idx val="4"/>
          <c:order val="4"/>
          <c:tx>
            <c:strRef>
              <c:f>Sheet1!$F$1</c:f>
              <c:strCache>
                <c:ptCount val="1"/>
                <c:pt idx="0">
                  <c:v>Black/African American</c:v>
                </c:pt>
              </c:strCache>
            </c:strRef>
          </c:tx>
          <c:invertIfNegative val="0"/>
          <c:cat>
            <c:strRef>
              <c:f>Sheet1!$A$2:$A$4</c:f>
              <c:strCache>
                <c:ptCount val="3"/>
                <c:pt idx="0">
                  <c:v>2010-2011</c:v>
                </c:pt>
                <c:pt idx="1">
                  <c:v>2011-2012</c:v>
                </c:pt>
                <c:pt idx="2">
                  <c:v>2012-2013</c:v>
                </c:pt>
              </c:strCache>
            </c:strRef>
          </c:cat>
          <c:val>
            <c:numRef>
              <c:f>Sheet1!$F$2:$F$4</c:f>
              <c:numCache>
                <c:formatCode>General</c:formatCode>
                <c:ptCount val="3"/>
                <c:pt idx="0">
                  <c:v>613</c:v>
                </c:pt>
                <c:pt idx="1">
                  <c:v>592</c:v>
                </c:pt>
                <c:pt idx="2">
                  <c:v>596</c:v>
                </c:pt>
              </c:numCache>
            </c:numRef>
          </c:val>
        </c:ser>
        <c:ser>
          <c:idx val="5"/>
          <c:order val="5"/>
          <c:tx>
            <c:strRef>
              <c:f>Sheet1!$G$1</c:f>
              <c:strCache>
                <c:ptCount val="1"/>
                <c:pt idx="0">
                  <c:v>Asian/Pacific Islander</c:v>
                </c:pt>
              </c:strCache>
            </c:strRef>
          </c:tx>
          <c:invertIfNegative val="0"/>
          <c:cat>
            <c:strRef>
              <c:f>Sheet1!$A$2:$A$4</c:f>
              <c:strCache>
                <c:ptCount val="3"/>
                <c:pt idx="0">
                  <c:v>2010-2011</c:v>
                </c:pt>
                <c:pt idx="1">
                  <c:v>2011-2012</c:v>
                </c:pt>
                <c:pt idx="2">
                  <c:v>2012-2013</c:v>
                </c:pt>
              </c:strCache>
            </c:strRef>
          </c:cat>
          <c:val>
            <c:numRef>
              <c:f>Sheet1!$G$2:$G$4</c:f>
              <c:numCache>
                <c:formatCode>General</c:formatCode>
                <c:ptCount val="3"/>
                <c:pt idx="0">
                  <c:v>15</c:v>
                </c:pt>
                <c:pt idx="1">
                  <c:v>10</c:v>
                </c:pt>
                <c:pt idx="2">
                  <c:v>10</c:v>
                </c:pt>
              </c:numCache>
            </c:numRef>
          </c:val>
        </c:ser>
        <c:dLbls>
          <c:dLblPos val="ctr"/>
          <c:showLegendKey val="0"/>
          <c:showVal val="1"/>
          <c:showCatName val="0"/>
          <c:showSerName val="0"/>
          <c:showPercent val="0"/>
          <c:showBubbleSize val="0"/>
        </c:dLbls>
        <c:gapWidth val="150"/>
        <c:overlap val="100"/>
        <c:axId val="22385024"/>
        <c:axId val="22386944"/>
      </c:barChart>
      <c:catAx>
        <c:axId val="22385024"/>
        <c:scaling>
          <c:orientation val="minMax"/>
        </c:scaling>
        <c:delete val="0"/>
        <c:axPos val="l"/>
        <c:title>
          <c:tx>
            <c:rich>
              <a:bodyPr/>
              <a:lstStyle/>
              <a:p>
                <a:pPr>
                  <a:defRPr/>
                </a:pPr>
                <a:r>
                  <a:rPr lang="en-US"/>
                  <a:t>School Year</a:t>
                </a:r>
              </a:p>
            </c:rich>
          </c:tx>
          <c:layout/>
          <c:overlay val="0"/>
        </c:title>
        <c:majorTickMark val="out"/>
        <c:minorTickMark val="none"/>
        <c:tickLblPos val="nextTo"/>
        <c:crossAx val="22386944"/>
        <c:crosses val="autoZero"/>
        <c:auto val="1"/>
        <c:lblAlgn val="ctr"/>
        <c:lblOffset val="100"/>
        <c:noMultiLvlLbl val="0"/>
      </c:catAx>
      <c:valAx>
        <c:axId val="22386944"/>
        <c:scaling>
          <c:orientation val="minMax"/>
          <c:max val="1000"/>
          <c:min val="0"/>
        </c:scaling>
        <c:delete val="0"/>
        <c:axPos val="b"/>
        <c:majorGridlines/>
        <c:title>
          <c:tx>
            <c:rich>
              <a:bodyPr/>
              <a:lstStyle/>
              <a:p>
                <a:pPr>
                  <a:defRPr/>
                </a:pPr>
                <a:r>
                  <a:rPr lang="en-US"/>
                  <a:t>Number of Students</a:t>
                </a:r>
              </a:p>
            </c:rich>
          </c:tx>
          <c:layout/>
          <c:overlay val="0"/>
        </c:title>
        <c:numFmt formatCode="General" sourceLinked="0"/>
        <c:majorTickMark val="out"/>
        <c:minorTickMark val="none"/>
        <c:tickLblPos val="nextTo"/>
        <c:crossAx val="22385024"/>
        <c:crosses val="autoZero"/>
        <c:crossBetween val="between"/>
      </c:valAx>
    </c:plotArea>
    <c:legend>
      <c:legendPos val="b"/>
      <c:layout>
        <c:manualLayout>
          <c:xMode val="edge"/>
          <c:yMode val="edge"/>
          <c:x val="8.0599108350448326E-2"/>
          <c:y val="0.78473272090988622"/>
          <c:w val="0.83880178329910338"/>
          <c:h val="0.12915616797900262"/>
        </c:manualLayout>
      </c:layout>
      <c:overlay val="0"/>
    </c:legend>
    <c:plotVisOnly val="1"/>
    <c:dispBlanksAs val="zero"/>
    <c:showDLblsOverMax val="0"/>
  </c:chart>
  <c:txPr>
    <a:bodyPr/>
    <a:lstStyle/>
    <a:p>
      <a:pPr>
        <a:defRPr sz="16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School-District Comparisons of Students Performing At or Above Proficiency on Math CRCT</a:t>
            </a:r>
            <a:endParaRPr lang="en-US" dirty="0">
              <a:effectLst/>
            </a:endParaRPr>
          </a:p>
        </c:rich>
      </c:tx>
      <c:layout/>
      <c:overlay val="0"/>
    </c:title>
    <c:autoTitleDeleted val="0"/>
    <c:plotArea>
      <c:layout/>
      <c:lineChart>
        <c:grouping val="standard"/>
        <c:varyColors val="0"/>
        <c:ser>
          <c:idx val="0"/>
          <c:order val="0"/>
          <c:tx>
            <c:strRef>
              <c:f>Sheet1!$B$1</c:f>
              <c:strCache>
                <c:ptCount val="1"/>
                <c:pt idx="0">
                  <c:v>Powder Springs</c:v>
                </c:pt>
              </c:strCache>
            </c:strRef>
          </c:tx>
          <c:cat>
            <c:strRef>
              <c:f>Sheet1!$A$2:$A$4</c:f>
              <c:strCache>
                <c:ptCount val="3"/>
                <c:pt idx="0">
                  <c:v>2010-2011</c:v>
                </c:pt>
                <c:pt idx="1">
                  <c:v>2011-2012</c:v>
                </c:pt>
                <c:pt idx="2">
                  <c:v>2012-2013</c:v>
                </c:pt>
              </c:strCache>
            </c:strRef>
          </c:cat>
          <c:val>
            <c:numRef>
              <c:f>Sheet1!$B$2:$B$4</c:f>
              <c:numCache>
                <c:formatCode>0%</c:formatCode>
                <c:ptCount val="3"/>
                <c:pt idx="0">
                  <c:v>0.77</c:v>
                </c:pt>
                <c:pt idx="1">
                  <c:v>0.72</c:v>
                </c:pt>
                <c:pt idx="2">
                  <c:v>0.79</c:v>
                </c:pt>
              </c:numCache>
            </c:numRef>
          </c:val>
          <c:smooth val="0"/>
        </c:ser>
        <c:ser>
          <c:idx val="1"/>
          <c:order val="1"/>
          <c:tx>
            <c:strRef>
              <c:f>Sheet1!$C$1</c:f>
              <c:strCache>
                <c:ptCount val="1"/>
                <c:pt idx="0">
                  <c:v>District</c:v>
                </c:pt>
              </c:strCache>
            </c:strRef>
          </c:tx>
          <c:cat>
            <c:strRef>
              <c:f>Sheet1!$A$2:$A$4</c:f>
              <c:strCache>
                <c:ptCount val="3"/>
                <c:pt idx="0">
                  <c:v>2010-2011</c:v>
                </c:pt>
                <c:pt idx="1">
                  <c:v>2011-2012</c:v>
                </c:pt>
                <c:pt idx="2">
                  <c:v>2012-2013</c:v>
                </c:pt>
              </c:strCache>
            </c:strRef>
          </c:cat>
          <c:val>
            <c:numRef>
              <c:f>Sheet1!$C$2:$C$4</c:f>
              <c:numCache>
                <c:formatCode>0%</c:formatCode>
                <c:ptCount val="3"/>
                <c:pt idx="0">
                  <c:v>0.87</c:v>
                </c:pt>
                <c:pt idx="1">
                  <c:v>0.86</c:v>
                </c:pt>
                <c:pt idx="2">
                  <c:v>0.89</c:v>
                </c:pt>
              </c:numCache>
            </c:numRef>
          </c:val>
          <c:smooth val="0"/>
        </c:ser>
        <c:dLbls>
          <c:showLegendKey val="0"/>
          <c:showVal val="0"/>
          <c:showCatName val="0"/>
          <c:showSerName val="0"/>
          <c:showPercent val="0"/>
          <c:showBubbleSize val="0"/>
        </c:dLbls>
        <c:marker val="1"/>
        <c:smooth val="0"/>
        <c:axId val="140343552"/>
        <c:axId val="140521856"/>
      </c:lineChart>
      <c:catAx>
        <c:axId val="140343552"/>
        <c:scaling>
          <c:orientation val="minMax"/>
        </c:scaling>
        <c:delete val="0"/>
        <c:axPos val="b"/>
        <c:title>
          <c:tx>
            <c:rich>
              <a:bodyPr/>
              <a:lstStyle/>
              <a:p>
                <a:pPr>
                  <a:defRPr/>
                </a:pPr>
                <a:r>
                  <a:rPr lang="en-US" dirty="0" smtClean="0"/>
                  <a:t>School Year</a:t>
                </a:r>
                <a:endParaRPr lang="en-US" dirty="0"/>
              </a:p>
            </c:rich>
          </c:tx>
          <c:layout/>
          <c:overlay val="0"/>
        </c:title>
        <c:majorTickMark val="out"/>
        <c:minorTickMark val="none"/>
        <c:tickLblPos val="nextTo"/>
        <c:crossAx val="140521856"/>
        <c:crosses val="autoZero"/>
        <c:auto val="1"/>
        <c:lblAlgn val="ctr"/>
        <c:lblOffset val="100"/>
        <c:noMultiLvlLbl val="0"/>
      </c:catAx>
      <c:valAx>
        <c:axId val="140521856"/>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0343552"/>
        <c:crosses val="autoZero"/>
        <c:crossBetween val="between"/>
      </c:val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Race</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Black Students</c:v>
                </c:pt>
                <c:pt idx="2">
                  <c:v>Hispanic Students </c:v>
                </c:pt>
                <c:pt idx="3">
                  <c:v>White Students</c:v>
                </c:pt>
              </c:strCache>
            </c:strRef>
          </c:cat>
          <c:val>
            <c:numRef>
              <c:f>Sheet1!$B$2:$B$5</c:f>
              <c:numCache>
                <c:formatCode>0%</c:formatCode>
                <c:ptCount val="4"/>
                <c:pt idx="0">
                  <c:v>0.84</c:v>
                </c:pt>
                <c:pt idx="1">
                  <c:v>0.82</c:v>
                </c:pt>
                <c:pt idx="2">
                  <c:v>0.87</c:v>
                </c:pt>
                <c:pt idx="3">
                  <c:v>0.89</c:v>
                </c:pt>
              </c:numCache>
            </c:numRef>
          </c:val>
        </c:ser>
        <c:ser>
          <c:idx val="1"/>
          <c:order val="1"/>
          <c:tx>
            <c:strRef>
              <c:f>Sheet1!$C$1</c:f>
              <c:strCache>
                <c:ptCount val="1"/>
                <c:pt idx="0">
                  <c:v>2011-2012</c:v>
                </c:pt>
              </c:strCache>
            </c:strRef>
          </c:tx>
          <c:invertIfNegative val="0"/>
          <c:cat>
            <c:strRef>
              <c:f>Sheet1!$A$2:$A$5</c:f>
              <c:strCache>
                <c:ptCount val="4"/>
                <c:pt idx="0">
                  <c:v>All Students</c:v>
                </c:pt>
                <c:pt idx="1">
                  <c:v>Black Students</c:v>
                </c:pt>
                <c:pt idx="2">
                  <c:v>Hispanic Students </c:v>
                </c:pt>
                <c:pt idx="3">
                  <c:v>White Students</c:v>
                </c:pt>
              </c:strCache>
            </c:strRef>
          </c:cat>
          <c:val>
            <c:numRef>
              <c:f>Sheet1!$C$2:$C$5</c:f>
              <c:numCache>
                <c:formatCode>0%</c:formatCode>
                <c:ptCount val="4"/>
                <c:pt idx="0">
                  <c:v>0.87</c:v>
                </c:pt>
                <c:pt idx="1">
                  <c:v>0.9</c:v>
                </c:pt>
                <c:pt idx="2">
                  <c:v>0.88</c:v>
                </c:pt>
                <c:pt idx="3">
                  <c:v>0.9</c:v>
                </c:pt>
              </c:numCache>
            </c:numRef>
          </c:val>
        </c:ser>
        <c:ser>
          <c:idx val="2"/>
          <c:order val="2"/>
          <c:tx>
            <c:strRef>
              <c:f>Sheet1!$D$1</c:f>
              <c:strCache>
                <c:ptCount val="1"/>
                <c:pt idx="0">
                  <c:v>2012-2013</c:v>
                </c:pt>
              </c:strCache>
            </c:strRef>
          </c:tx>
          <c:invertIfNegative val="0"/>
          <c:cat>
            <c:strRef>
              <c:f>Sheet1!$A$2:$A$5</c:f>
              <c:strCache>
                <c:ptCount val="4"/>
                <c:pt idx="0">
                  <c:v>All Students</c:v>
                </c:pt>
                <c:pt idx="1">
                  <c:v>Black Students</c:v>
                </c:pt>
                <c:pt idx="2">
                  <c:v>Hispanic Students </c:v>
                </c:pt>
                <c:pt idx="3">
                  <c:v>White Students</c:v>
                </c:pt>
              </c:strCache>
            </c:strRef>
          </c:cat>
          <c:val>
            <c:numRef>
              <c:f>Sheet1!$D$2:$D$5</c:f>
              <c:numCache>
                <c:formatCode>0%</c:formatCode>
                <c:ptCount val="4"/>
                <c:pt idx="0">
                  <c:v>0.93</c:v>
                </c:pt>
                <c:pt idx="1">
                  <c:v>0.93</c:v>
                </c:pt>
                <c:pt idx="2">
                  <c:v>0.98</c:v>
                </c:pt>
                <c:pt idx="3">
                  <c:v>0.93</c:v>
                </c:pt>
              </c:numCache>
            </c:numRef>
          </c:val>
        </c:ser>
        <c:dLbls>
          <c:showLegendKey val="0"/>
          <c:showVal val="0"/>
          <c:showCatName val="0"/>
          <c:showSerName val="0"/>
          <c:showPercent val="0"/>
          <c:showBubbleSize val="0"/>
        </c:dLbls>
        <c:gapWidth val="150"/>
        <c:shape val="box"/>
        <c:axId val="140452608"/>
        <c:axId val="140454528"/>
        <c:axId val="140559232"/>
      </c:bar3DChart>
      <c:catAx>
        <c:axId val="140452608"/>
        <c:scaling>
          <c:orientation val="minMax"/>
        </c:scaling>
        <c:delete val="0"/>
        <c:axPos val="b"/>
        <c:title>
          <c:tx>
            <c:rich>
              <a:bodyPr/>
              <a:lstStyle/>
              <a:p>
                <a:pPr>
                  <a:defRPr/>
                </a:pPr>
                <a:r>
                  <a:rPr lang="en-US" dirty="0" smtClean="0"/>
                  <a:t>School Year</a:t>
                </a:r>
                <a:endParaRPr lang="en-US" dirty="0"/>
              </a:p>
            </c:rich>
          </c:tx>
          <c:layout>
            <c:manualLayout>
              <c:xMode val="edge"/>
              <c:yMode val="edge"/>
              <c:x val="0.38876014645386564"/>
              <c:y val="0.87867718285448271"/>
            </c:manualLayout>
          </c:layout>
          <c:overlay val="0"/>
        </c:title>
        <c:majorTickMark val="out"/>
        <c:minorTickMark val="none"/>
        <c:tickLblPos val="nextTo"/>
        <c:txPr>
          <a:bodyPr/>
          <a:lstStyle/>
          <a:p>
            <a:pPr>
              <a:defRPr sz="1100"/>
            </a:pPr>
            <a:endParaRPr lang="en-US"/>
          </a:p>
        </c:txPr>
        <c:crossAx val="140454528"/>
        <c:crosses val="autoZero"/>
        <c:auto val="1"/>
        <c:lblAlgn val="ctr"/>
        <c:lblOffset val="100"/>
        <c:noMultiLvlLbl val="0"/>
      </c:catAx>
      <c:valAx>
        <c:axId val="140454528"/>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0452608"/>
        <c:crosses val="autoZero"/>
        <c:crossBetween val="between"/>
      </c:valAx>
      <c:serAx>
        <c:axId val="140559232"/>
        <c:scaling>
          <c:orientation val="minMax"/>
        </c:scaling>
        <c:delete val="1"/>
        <c:axPos val="b"/>
        <c:majorTickMark val="out"/>
        <c:minorTickMark val="none"/>
        <c:tickLblPos val="nextTo"/>
        <c:crossAx val="140454528"/>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Subgroup</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SWD</c:v>
                </c:pt>
                <c:pt idx="2">
                  <c:v>ELL Students</c:v>
                </c:pt>
                <c:pt idx="3">
                  <c:v>ED Students</c:v>
                </c:pt>
              </c:strCache>
            </c:strRef>
          </c:cat>
          <c:val>
            <c:numRef>
              <c:f>Sheet1!$B$2:$B$5</c:f>
              <c:numCache>
                <c:formatCode>0%</c:formatCode>
                <c:ptCount val="4"/>
                <c:pt idx="0">
                  <c:v>0.77</c:v>
                </c:pt>
                <c:pt idx="1">
                  <c:v>0.52</c:v>
                </c:pt>
                <c:pt idx="2">
                  <c:v>0.74</c:v>
                </c:pt>
                <c:pt idx="3">
                  <c:v>0.72</c:v>
                </c:pt>
              </c:numCache>
            </c:numRef>
          </c:val>
        </c:ser>
        <c:ser>
          <c:idx val="1"/>
          <c:order val="1"/>
          <c:tx>
            <c:strRef>
              <c:f>Sheet1!$C$1</c:f>
              <c:strCache>
                <c:ptCount val="1"/>
                <c:pt idx="0">
                  <c:v>2011-2012</c:v>
                </c:pt>
              </c:strCache>
            </c:strRef>
          </c:tx>
          <c:invertIfNegative val="0"/>
          <c:cat>
            <c:strRef>
              <c:f>Sheet1!$A$2:$A$5</c:f>
              <c:strCache>
                <c:ptCount val="4"/>
                <c:pt idx="0">
                  <c:v>All Students</c:v>
                </c:pt>
                <c:pt idx="1">
                  <c:v>SWD</c:v>
                </c:pt>
                <c:pt idx="2">
                  <c:v>ELL Students</c:v>
                </c:pt>
                <c:pt idx="3">
                  <c:v>ED Students</c:v>
                </c:pt>
              </c:strCache>
            </c:strRef>
          </c:cat>
          <c:val>
            <c:numRef>
              <c:f>Sheet1!$C$2:$C$5</c:f>
              <c:numCache>
                <c:formatCode>0%</c:formatCode>
                <c:ptCount val="4"/>
                <c:pt idx="0">
                  <c:v>0.72</c:v>
                </c:pt>
                <c:pt idx="1">
                  <c:v>0.54</c:v>
                </c:pt>
                <c:pt idx="2">
                  <c:v>0.57999999999999996</c:v>
                </c:pt>
                <c:pt idx="3">
                  <c:v>0.73</c:v>
                </c:pt>
              </c:numCache>
            </c:numRef>
          </c:val>
        </c:ser>
        <c:ser>
          <c:idx val="2"/>
          <c:order val="2"/>
          <c:tx>
            <c:strRef>
              <c:f>Sheet1!$D$1</c:f>
              <c:strCache>
                <c:ptCount val="1"/>
                <c:pt idx="0">
                  <c:v>2012-2013</c:v>
                </c:pt>
              </c:strCache>
            </c:strRef>
          </c:tx>
          <c:invertIfNegative val="0"/>
          <c:cat>
            <c:strRef>
              <c:f>Sheet1!$A$2:$A$5</c:f>
              <c:strCache>
                <c:ptCount val="4"/>
                <c:pt idx="0">
                  <c:v>All Students</c:v>
                </c:pt>
                <c:pt idx="1">
                  <c:v>SWD</c:v>
                </c:pt>
                <c:pt idx="2">
                  <c:v>ELL Students</c:v>
                </c:pt>
                <c:pt idx="3">
                  <c:v>ED Students</c:v>
                </c:pt>
              </c:strCache>
            </c:strRef>
          </c:cat>
          <c:val>
            <c:numRef>
              <c:f>Sheet1!$D$2:$D$5</c:f>
              <c:numCache>
                <c:formatCode>0%</c:formatCode>
                <c:ptCount val="4"/>
                <c:pt idx="0">
                  <c:v>0.79</c:v>
                </c:pt>
                <c:pt idx="1">
                  <c:v>0.66</c:v>
                </c:pt>
                <c:pt idx="2">
                  <c:v>0.8</c:v>
                </c:pt>
                <c:pt idx="3">
                  <c:v>0.76</c:v>
                </c:pt>
              </c:numCache>
            </c:numRef>
          </c:val>
        </c:ser>
        <c:dLbls>
          <c:showLegendKey val="0"/>
          <c:showVal val="0"/>
          <c:showCatName val="0"/>
          <c:showSerName val="0"/>
          <c:showPercent val="0"/>
          <c:showBubbleSize val="0"/>
        </c:dLbls>
        <c:gapWidth val="150"/>
        <c:shape val="box"/>
        <c:axId val="141034240"/>
        <c:axId val="141036160"/>
        <c:axId val="140560576"/>
      </c:bar3DChart>
      <c:catAx>
        <c:axId val="141034240"/>
        <c:scaling>
          <c:orientation val="minMax"/>
        </c:scaling>
        <c:delete val="0"/>
        <c:axPos val="b"/>
        <c:title>
          <c:tx>
            <c:rich>
              <a:bodyPr/>
              <a:lstStyle/>
              <a:p>
                <a:pPr>
                  <a:defRPr/>
                </a:pPr>
                <a:r>
                  <a:rPr lang="en-US" dirty="0" smtClean="0"/>
                  <a:t>School Year</a:t>
                </a:r>
                <a:endParaRPr lang="en-US" dirty="0"/>
              </a:p>
            </c:rich>
          </c:tx>
          <c:layout>
            <c:manualLayout>
              <c:xMode val="edge"/>
              <c:yMode val="edge"/>
              <c:x val="0.37857532619912637"/>
              <c:y val="0.84774942118186347"/>
            </c:manualLayout>
          </c:layout>
          <c:overlay val="0"/>
        </c:title>
        <c:numFmt formatCode="General" sourceLinked="1"/>
        <c:majorTickMark val="out"/>
        <c:minorTickMark val="none"/>
        <c:tickLblPos val="nextTo"/>
        <c:txPr>
          <a:bodyPr/>
          <a:lstStyle/>
          <a:p>
            <a:pPr>
              <a:defRPr sz="1100"/>
            </a:pPr>
            <a:endParaRPr lang="en-US"/>
          </a:p>
        </c:txPr>
        <c:crossAx val="141036160"/>
        <c:crosses val="autoZero"/>
        <c:auto val="1"/>
        <c:lblAlgn val="ctr"/>
        <c:lblOffset val="100"/>
        <c:noMultiLvlLbl val="0"/>
      </c:catAx>
      <c:valAx>
        <c:axId val="141036160"/>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1034240"/>
        <c:crosses val="autoZero"/>
        <c:crossBetween val="between"/>
      </c:valAx>
      <c:serAx>
        <c:axId val="140560576"/>
        <c:scaling>
          <c:orientation val="minMax"/>
        </c:scaling>
        <c:delete val="1"/>
        <c:axPos val="b"/>
        <c:majorTickMark val="out"/>
        <c:minorTickMark val="none"/>
        <c:tickLblPos val="nextTo"/>
        <c:crossAx val="141036160"/>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Race</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Black Students</c:v>
                </c:pt>
                <c:pt idx="2">
                  <c:v>Hispanic Students </c:v>
                </c:pt>
                <c:pt idx="3">
                  <c:v>White Students</c:v>
                </c:pt>
              </c:strCache>
            </c:strRef>
          </c:cat>
          <c:val>
            <c:numRef>
              <c:f>Sheet1!$B$2:$B$5</c:f>
              <c:numCache>
                <c:formatCode>0%</c:formatCode>
                <c:ptCount val="4"/>
                <c:pt idx="0">
                  <c:v>0.67</c:v>
                </c:pt>
                <c:pt idx="1">
                  <c:v>0.65</c:v>
                </c:pt>
                <c:pt idx="2">
                  <c:v>0.57999999999999996</c:v>
                </c:pt>
                <c:pt idx="3">
                  <c:v>0.82</c:v>
                </c:pt>
              </c:numCache>
            </c:numRef>
          </c:val>
        </c:ser>
        <c:ser>
          <c:idx val="1"/>
          <c:order val="1"/>
          <c:tx>
            <c:strRef>
              <c:f>Sheet1!$C$1</c:f>
              <c:strCache>
                <c:ptCount val="1"/>
                <c:pt idx="0">
                  <c:v>2011-2012</c:v>
                </c:pt>
              </c:strCache>
            </c:strRef>
          </c:tx>
          <c:invertIfNegative val="0"/>
          <c:cat>
            <c:strRef>
              <c:f>Sheet1!$A$2:$A$5</c:f>
              <c:strCache>
                <c:ptCount val="4"/>
                <c:pt idx="0">
                  <c:v>All Students</c:v>
                </c:pt>
                <c:pt idx="1">
                  <c:v>Black Students</c:v>
                </c:pt>
                <c:pt idx="2">
                  <c:v>Hispanic Students </c:v>
                </c:pt>
                <c:pt idx="3">
                  <c:v>White Students</c:v>
                </c:pt>
              </c:strCache>
            </c:strRef>
          </c:cat>
          <c:val>
            <c:numRef>
              <c:f>Sheet1!$C$2:$C$5</c:f>
              <c:numCache>
                <c:formatCode>0%</c:formatCode>
                <c:ptCount val="4"/>
                <c:pt idx="0">
                  <c:v>0.68</c:v>
                </c:pt>
                <c:pt idx="1">
                  <c:v>0.64</c:v>
                </c:pt>
                <c:pt idx="2">
                  <c:v>0.64</c:v>
                </c:pt>
                <c:pt idx="3">
                  <c:v>0.81</c:v>
                </c:pt>
              </c:numCache>
            </c:numRef>
          </c:val>
        </c:ser>
        <c:ser>
          <c:idx val="2"/>
          <c:order val="2"/>
          <c:tx>
            <c:strRef>
              <c:f>Sheet1!$D$1</c:f>
              <c:strCache>
                <c:ptCount val="1"/>
                <c:pt idx="0">
                  <c:v>2012-2013</c:v>
                </c:pt>
              </c:strCache>
            </c:strRef>
          </c:tx>
          <c:invertIfNegative val="0"/>
          <c:cat>
            <c:strRef>
              <c:f>Sheet1!$A$2:$A$5</c:f>
              <c:strCache>
                <c:ptCount val="4"/>
                <c:pt idx="0">
                  <c:v>All Students</c:v>
                </c:pt>
                <c:pt idx="1">
                  <c:v>Black Students</c:v>
                </c:pt>
                <c:pt idx="2">
                  <c:v>Hispanic Students </c:v>
                </c:pt>
                <c:pt idx="3">
                  <c:v>White Students</c:v>
                </c:pt>
              </c:strCache>
            </c:strRef>
          </c:cat>
          <c:val>
            <c:numRef>
              <c:f>Sheet1!$D$2:$D$5</c:f>
              <c:numCache>
                <c:formatCode>0%</c:formatCode>
                <c:ptCount val="4"/>
                <c:pt idx="0">
                  <c:v>0.7</c:v>
                </c:pt>
                <c:pt idx="1">
                  <c:v>0.71</c:v>
                </c:pt>
                <c:pt idx="2">
                  <c:v>0.71</c:v>
                </c:pt>
                <c:pt idx="3">
                  <c:v>0.74</c:v>
                </c:pt>
              </c:numCache>
            </c:numRef>
          </c:val>
        </c:ser>
        <c:dLbls>
          <c:showLegendKey val="0"/>
          <c:showVal val="0"/>
          <c:showCatName val="0"/>
          <c:showSerName val="0"/>
          <c:showPercent val="0"/>
          <c:showBubbleSize val="0"/>
        </c:dLbls>
        <c:gapWidth val="150"/>
        <c:shape val="box"/>
        <c:axId val="140883072"/>
        <c:axId val="140884992"/>
        <c:axId val="141038016"/>
      </c:bar3DChart>
      <c:catAx>
        <c:axId val="140883072"/>
        <c:scaling>
          <c:orientation val="minMax"/>
        </c:scaling>
        <c:delete val="0"/>
        <c:axPos val="b"/>
        <c:title>
          <c:tx>
            <c:rich>
              <a:bodyPr/>
              <a:lstStyle/>
              <a:p>
                <a:pPr>
                  <a:defRPr/>
                </a:pPr>
                <a:r>
                  <a:rPr lang="en-US" dirty="0" smtClean="0"/>
                  <a:t>School Year</a:t>
                </a:r>
                <a:endParaRPr lang="en-US" dirty="0"/>
              </a:p>
            </c:rich>
          </c:tx>
          <c:layout>
            <c:manualLayout>
              <c:xMode val="edge"/>
              <c:yMode val="edge"/>
              <c:x val="0.38876014645386564"/>
              <c:y val="0.87867718285448271"/>
            </c:manualLayout>
          </c:layout>
          <c:overlay val="0"/>
        </c:title>
        <c:majorTickMark val="out"/>
        <c:minorTickMark val="none"/>
        <c:tickLblPos val="nextTo"/>
        <c:txPr>
          <a:bodyPr/>
          <a:lstStyle/>
          <a:p>
            <a:pPr>
              <a:defRPr sz="1200"/>
            </a:pPr>
            <a:endParaRPr lang="en-US"/>
          </a:p>
        </c:txPr>
        <c:crossAx val="140884992"/>
        <c:crosses val="autoZero"/>
        <c:auto val="1"/>
        <c:lblAlgn val="ctr"/>
        <c:lblOffset val="100"/>
        <c:noMultiLvlLbl val="0"/>
      </c:catAx>
      <c:valAx>
        <c:axId val="140884992"/>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0883072"/>
        <c:crosses val="autoZero"/>
        <c:crossBetween val="between"/>
      </c:valAx>
      <c:serAx>
        <c:axId val="141038016"/>
        <c:scaling>
          <c:orientation val="minMax"/>
        </c:scaling>
        <c:delete val="1"/>
        <c:axPos val="b"/>
        <c:majorTickMark val="out"/>
        <c:minorTickMark val="none"/>
        <c:tickLblPos val="nextTo"/>
        <c:crossAx val="140884992"/>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on Science CRCT by Subgroup</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SWD</c:v>
                </c:pt>
                <c:pt idx="2">
                  <c:v>ELL Students</c:v>
                </c:pt>
                <c:pt idx="3">
                  <c:v>ED Students</c:v>
                </c:pt>
              </c:strCache>
            </c:strRef>
          </c:cat>
          <c:val>
            <c:numRef>
              <c:f>Sheet1!$B$2:$B$5</c:f>
              <c:numCache>
                <c:formatCode>0%</c:formatCode>
                <c:ptCount val="4"/>
                <c:pt idx="0">
                  <c:v>0.67</c:v>
                </c:pt>
                <c:pt idx="1">
                  <c:v>0.33</c:v>
                </c:pt>
                <c:pt idx="2">
                  <c:v>0.56999999999999995</c:v>
                </c:pt>
                <c:pt idx="3">
                  <c:v>0.61</c:v>
                </c:pt>
              </c:numCache>
            </c:numRef>
          </c:val>
        </c:ser>
        <c:ser>
          <c:idx val="1"/>
          <c:order val="1"/>
          <c:tx>
            <c:strRef>
              <c:f>Sheet1!$C$1</c:f>
              <c:strCache>
                <c:ptCount val="1"/>
                <c:pt idx="0">
                  <c:v>2011-2012</c:v>
                </c:pt>
              </c:strCache>
            </c:strRef>
          </c:tx>
          <c:invertIfNegative val="0"/>
          <c:cat>
            <c:strRef>
              <c:f>Sheet1!$A$2:$A$5</c:f>
              <c:strCache>
                <c:ptCount val="4"/>
                <c:pt idx="0">
                  <c:v>All Students</c:v>
                </c:pt>
                <c:pt idx="1">
                  <c:v>SWD</c:v>
                </c:pt>
                <c:pt idx="2">
                  <c:v>ELL Students</c:v>
                </c:pt>
                <c:pt idx="3">
                  <c:v>ED Students</c:v>
                </c:pt>
              </c:strCache>
            </c:strRef>
          </c:cat>
          <c:val>
            <c:numRef>
              <c:f>Sheet1!$C$2:$C$5</c:f>
              <c:numCache>
                <c:formatCode>0%</c:formatCode>
                <c:ptCount val="4"/>
                <c:pt idx="0">
                  <c:v>0.68</c:v>
                </c:pt>
                <c:pt idx="1">
                  <c:v>0.5</c:v>
                </c:pt>
                <c:pt idx="2">
                  <c:v>0.5</c:v>
                </c:pt>
                <c:pt idx="3">
                  <c:v>0.65</c:v>
                </c:pt>
              </c:numCache>
            </c:numRef>
          </c:val>
        </c:ser>
        <c:ser>
          <c:idx val="2"/>
          <c:order val="2"/>
          <c:tx>
            <c:strRef>
              <c:f>Sheet1!$D$1</c:f>
              <c:strCache>
                <c:ptCount val="1"/>
                <c:pt idx="0">
                  <c:v>2012-2013</c:v>
                </c:pt>
              </c:strCache>
            </c:strRef>
          </c:tx>
          <c:invertIfNegative val="0"/>
          <c:cat>
            <c:strRef>
              <c:f>Sheet1!$A$2:$A$5</c:f>
              <c:strCache>
                <c:ptCount val="4"/>
                <c:pt idx="0">
                  <c:v>All Students</c:v>
                </c:pt>
                <c:pt idx="1">
                  <c:v>SWD</c:v>
                </c:pt>
                <c:pt idx="2">
                  <c:v>ELL Students</c:v>
                </c:pt>
                <c:pt idx="3">
                  <c:v>ED Students</c:v>
                </c:pt>
              </c:strCache>
            </c:strRef>
          </c:cat>
          <c:val>
            <c:numRef>
              <c:f>Sheet1!$D$2:$D$5</c:f>
              <c:numCache>
                <c:formatCode>0%</c:formatCode>
                <c:ptCount val="4"/>
                <c:pt idx="0">
                  <c:v>0.7</c:v>
                </c:pt>
                <c:pt idx="1">
                  <c:v>0.56000000000000005</c:v>
                </c:pt>
                <c:pt idx="2">
                  <c:v>0.55000000000000004</c:v>
                </c:pt>
                <c:pt idx="3">
                  <c:v>0.68</c:v>
                </c:pt>
              </c:numCache>
            </c:numRef>
          </c:val>
        </c:ser>
        <c:dLbls>
          <c:showLegendKey val="0"/>
          <c:showVal val="0"/>
          <c:showCatName val="0"/>
          <c:showSerName val="0"/>
          <c:showPercent val="0"/>
          <c:showBubbleSize val="0"/>
        </c:dLbls>
        <c:gapWidth val="150"/>
        <c:shape val="box"/>
        <c:axId val="140952704"/>
        <c:axId val="140954624"/>
        <c:axId val="141041152"/>
      </c:bar3DChart>
      <c:catAx>
        <c:axId val="140952704"/>
        <c:scaling>
          <c:orientation val="minMax"/>
        </c:scaling>
        <c:delete val="0"/>
        <c:axPos val="b"/>
        <c:title>
          <c:tx>
            <c:rich>
              <a:bodyPr/>
              <a:lstStyle/>
              <a:p>
                <a:pPr>
                  <a:defRPr/>
                </a:pPr>
                <a:r>
                  <a:rPr lang="en-US" dirty="0" smtClean="0"/>
                  <a:t>School Year</a:t>
                </a:r>
                <a:endParaRPr lang="en-US" dirty="0"/>
              </a:p>
            </c:rich>
          </c:tx>
          <c:layout>
            <c:manualLayout>
              <c:xMode val="edge"/>
              <c:yMode val="edge"/>
              <c:x val="0.37857532619912637"/>
              <c:y val="0.84774942118186347"/>
            </c:manualLayout>
          </c:layout>
          <c:overlay val="0"/>
        </c:title>
        <c:numFmt formatCode="General" sourceLinked="1"/>
        <c:majorTickMark val="out"/>
        <c:minorTickMark val="none"/>
        <c:tickLblPos val="nextTo"/>
        <c:crossAx val="140954624"/>
        <c:crosses val="autoZero"/>
        <c:auto val="1"/>
        <c:lblAlgn val="ctr"/>
        <c:lblOffset val="100"/>
        <c:noMultiLvlLbl val="0"/>
      </c:catAx>
      <c:valAx>
        <c:axId val="140954624"/>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0952704"/>
        <c:crosses val="autoZero"/>
        <c:crossBetween val="between"/>
      </c:valAx>
      <c:serAx>
        <c:axId val="141041152"/>
        <c:scaling>
          <c:orientation val="minMax"/>
        </c:scaling>
        <c:delete val="1"/>
        <c:axPos val="b"/>
        <c:majorTickMark val="out"/>
        <c:minorTickMark val="none"/>
        <c:tickLblPos val="nextTo"/>
        <c:crossAx val="140954624"/>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Race</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Black Students</c:v>
                </c:pt>
                <c:pt idx="2">
                  <c:v>Hispanic Students </c:v>
                </c:pt>
                <c:pt idx="3">
                  <c:v>White Students</c:v>
                </c:pt>
              </c:strCache>
            </c:strRef>
          </c:cat>
          <c:val>
            <c:numRef>
              <c:f>Sheet1!$B$2:$B$5</c:f>
              <c:numCache>
                <c:formatCode>0%</c:formatCode>
                <c:ptCount val="4"/>
                <c:pt idx="0">
                  <c:v>0.62</c:v>
                </c:pt>
                <c:pt idx="1">
                  <c:v>0.62</c:v>
                </c:pt>
                <c:pt idx="2">
                  <c:v>0.48</c:v>
                </c:pt>
                <c:pt idx="3">
                  <c:v>0.73</c:v>
                </c:pt>
              </c:numCache>
            </c:numRef>
          </c:val>
        </c:ser>
        <c:ser>
          <c:idx val="1"/>
          <c:order val="1"/>
          <c:tx>
            <c:strRef>
              <c:f>Sheet1!$C$1</c:f>
              <c:strCache>
                <c:ptCount val="1"/>
                <c:pt idx="0">
                  <c:v>2011-2012</c:v>
                </c:pt>
              </c:strCache>
            </c:strRef>
          </c:tx>
          <c:invertIfNegative val="0"/>
          <c:cat>
            <c:strRef>
              <c:f>Sheet1!$A$2:$A$5</c:f>
              <c:strCache>
                <c:ptCount val="4"/>
                <c:pt idx="0">
                  <c:v>All Students</c:v>
                </c:pt>
                <c:pt idx="1">
                  <c:v>Black Students</c:v>
                </c:pt>
                <c:pt idx="2">
                  <c:v>Hispanic Students </c:v>
                </c:pt>
                <c:pt idx="3">
                  <c:v>White Students</c:v>
                </c:pt>
              </c:strCache>
            </c:strRef>
          </c:cat>
          <c:val>
            <c:numRef>
              <c:f>Sheet1!$C$2:$C$5</c:f>
              <c:numCache>
                <c:formatCode>0%</c:formatCode>
                <c:ptCount val="4"/>
                <c:pt idx="0">
                  <c:v>0.66</c:v>
                </c:pt>
                <c:pt idx="1">
                  <c:v>0.66</c:v>
                </c:pt>
                <c:pt idx="2">
                  <c:v>0.52</c:v>
                </c:pt>
                <c:pt idx="3">
                  <c:v>0.75</c:v>
                </c:pt>
              </c:numCache>
            </c:numRef>
          </c:val>
        </c:ser>
        <c:ser>
          <c:idx val="2"/>
          <c:order val="2"/>
          <c:tx>
            <c:strRef>
              <c:f>Sheet1!$D$1</c:f>
              <c:strCache>
                <c:ptCount val="1"/>
                <c:pt idx="0">
                  <c:v>2012-2013</c:v>
                </c:pt>
              </c:strCache>
            </c:strRef>
          </c:tx>
          <c:invertIfNegative val="0"/>
          <c:cat>
            <c:strRef>
              <c:f>Sheet1!$A$2:$A$5</c:f>
              <c:strCache>
                <c:ptCount val="4"/>
                <c:pt idx="0">
                  <c:v>All Students</c:v>
                </c:pt>
                <c:pt idx="1">
                  <c:v>Black Students</c:v>
                </c:pt>
                <c:pt idx="2">
                  <c:v>Hispanic Students </c:v>
                </c:pt>
                <c:pt idx="3">
                  <c:v>White Students</c:v>
                </c:pt>
              </c:strCache>
            </c:strRef>
          </c:cat>
          <c:val>
            <c:numRef>
              <c:f>Sheet1!$D$2:$D$5</c:f>
              <c:numCache>
                <c:formatCode>0%</c:formatCode>
                <c:ptCount val="4"/>
                <c:pt idx="0">
                  <c:v>0.72</c:v>
                </c:pt>
                <c:pt idx="1">
                  <c:v>0.74</c:v>
                </c:pt>
                <c:pt idx="2">
                  <c:v>0.66</c:v>
                </c:pt>
                <c:pt idx="3">
                  <c:v>0.71</c:v>
                </c:pt>
              </c:numCache>
            </c:numRef>
          </c:val>
        </c:ser>
        <c:dLbls>
          <c:showLegendKey val="0"/>
          <c:showVal val="0"/>
          <c:showCatName val="0"/>
          <c:showSerName val="0"/>
          <c:showPercent val="0"/>
          <c:showBubbleSize val="0"/>
        </c:dLbls>
        <c:gapWidth val="150"/>
        <c:shape val="box"/>
        <c:axId val="141197696"/>
        <c:axId val="141199616"/>
        <c:axId val="140911488"/>
      </c:bar3DChart>
      <c:catAx>
        <c:axId val="141197696"/>
        <c:scaling>
          <c:orientation val="minMax"/>
        </c:scaling>
        <c:delete val="0"/>
        <c:axPos val="b"/>
        <c:title>
          <c:tx>
            <c:rich>
              <a:bodyPr/>
              <a:lstStyle/>
              <a:p>
                <a:pPr>
                  <a:defRPr/>
                </a:pPr>
                <a:r>
                  <a:rPr lang="en-US" dirty="0" smtClean="0"/>
                  <a:t>School Year</a:t>
                </a:r>
                <a:endParaRPr lang="en-US" dirty="0"/>
              </a:p>
            </c:rich>
          </c:tx>
          <c:layout>
            <c:manualLayout>
              <c:xMode val="edge"/>
              <c:yMode val="edge"/>
              <c:x val="0.38876014645386564"/>
              <c:y val="0.87867718285448271"/>
            </c:manualLayout>
          </c:layout>
          <c:overlay val="0"/>
        </c:title>
        <c:majorTickMark val="out"/>
        <c:minorTickMark val="none"/>
        <c:tickLblPos val="nextTo"/>
        <c:crossAx val="141199616"/>
        <c:crosses val="autoZero"/>
        <c:auto val="1"/>
        <c:lblAlgn val="ctr"/>
        <c:lblOffset val="100"/>
        <c:noMultiLvlLbl val="0"/>
      </c:catAx>
      <c:valAx>
        <c:axId val="141199616"/>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1197696"/>
        <c:crosses val="autoZero"/>
        <c:crossBetween val="between"/>
      </c:valAx>
      <c:serAx>
        <c:axId val="140911488"/>
        <c:scaling>
          <c:orientation val="minMax"/>
        </c:scaling>
        <c:delete val="1"/>
        <c:axPos val="b"/>
        <c:majorTickMark val="out"/>
        <c:minorTickMark val="none"/>
        <c:tickLblPos val="nextTo"/>
        <c:crossAx val="141199616"/>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Subgroup</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SWD</c:v>
                </c:pt>
                <c:pt idx="2">
                  <c:v>ELL Students</c:v>
                </c:pt>
                <c:pt idx="3">
                  <c:v>ED Students</c:v>
                </c:pt>
              </c:strCache>
            </c:strRef>
          </c:cat>
          <c:val>
            <c:numRef>
              <c:f>Sheet1!$B$2:$B$5</c:f>
              <c:numCache>
                <c:formatCode>0%</c:formatCode>
                <c:ptCount val="4"/>
                <c:pt idx="0">
                  <c:v>0.62</c:v>
                </c:pt>
                <c:pt idx="1">
                  <c:v>0.19</c:v>
                </c:pt>
                <c:pt idx="2">
                  <c:v>0.54</c:v>
                </c:pt>
                <c:pt idx="3">
                  <c:v>0.56000000000000005</c:v>
                </c:pt>
              </c:numCache>
            </c:numRef>
          </c:val>
        </c:ser>
        <c:ser>
          <c:idx val="1"/>
          <c:order val="1"/>
          <c:tx>
            <c:strRef>
              <c:f>Sheet1!$C$1</c:f>
              <c:strCache>
                <c:ptCount val="1"/>
                <c:pt idx="0">
                  <c:v>2011-2012</c:v>
                </c:pt>
              </c:strCache>
            </c:strRef>
          </c:tx>
          <c:invertIfNegative val="0"/>
          <c:cat>
            <c:strRef>
              <c:f>Sheet1!$A$2:$A$5</c:f>
              <c:strCache>
                <c:ptCount val="4"/>
                <c:pt idx="0">
                  <c:v>All Students</c:v>
                </c:pt>
                <c:pt idx="1">
                  <c:v>SWD</c:v>
                </c:pt>
                <c:pt idx="2">
                  <c:v>ELL Students</c:v>
                </c:pt>
                <c:pt idx="3">
                  <c:v>ED Students</c:v>
                </c:pt>
              </c:strCache>
            </c:strRef>
          </c:cat>
          <c:val>
            <c:numRef>
              <c:f>Sheet1!$C$2:$C$5</c:f>
              <c:numCache>
                <c:formatCode>0%</c:formatCode>
                <c:ptCount val="4"/>
                <c:pt idx="0">
                  <c:v>0.66</c:v>
                </c:pt>
                <c:pt idx="1">
                  <c:v>0.4</c:v>
                </c:pt>
                <c:pt idx="2">
                  <c:v>0.25</c:v>
                </c:pt>
                <c:pt idx="3">
                  <c:v>0.61</c:v>
                </c:pt>
              </c:numCache>
            </c:numRef>
          </c:val>
        </c:ser>
        <c:ser>
          <c:idx val="2"/>
          <c:order val="2"/>
          <c:tx>
            <c:strRef>
              <c:f>Sheet1!$D$1</c:f>
              <c:strCache>
                <c:ptCount val="1"/>
                <c:pt idx="0">
                  <c:v>2012-2013</c:v>
                </c:pt>
              </c:strCache>
            </c:strRef>
          </c:tx>
          <c:invertIfNegative val="0"/>
          <c:cat>
            <c:strRef>
              <c:f>Sheet1!$A$2:$A$5</c:f>
              <c:strCache>
                <c:ptCount val="4"/>
                <c:pt idx="0">
                  <c:v>All Students</c:v>
                </c:pt>
                <c:pt idx="1">
                  <c:v>SWD</c:v>
                </c:pt>
                <c:pt idx="2">
                  <c:v>ELL Students</c:v>
                </c:pt>
                <c:pt idx="3">
                  <c:v>ED Students</c:v>
                </c:pt>
              </c:strCache>
            </c:strRef>
          </c:cat>
          <c:val>
            <c:numRef>
              <c:f>Sheet1!$D$2:$D$5</c:f>
              <c:numCache>
                <c:formatCode>0%</c:formatCode>
                <c:ptCount val="4"/>
                <c:pt idx="0">
                  <c:v>0.72</c:v>
                </c:pt>
                <c:pt idx="1">
                  <c:v>0.51</c:v>
                </c:pt>
                <c:pt idx="2">
                  <c:v>0.67</c:v>
                </c:pt>
                <c:pt idx="3">
                  <c:v>0.69</c:v>
                </c:pt>
              </c:numCache>
            </c:numRef>
          </c:val>
        </c:ser>
        <c:dLbls>
          <c:showLegendKey val="0"/>
          <c:showVal val="0"/>
          <c:showCatName val="0"/>
          <c:showSerName val="0"/>
          <c:showPercent val="0"/>
          <c:showBubbleSize val="0"/>
        </c:dLbls>
        <c:gapWidth val="150"/>
        <c:shape val="box"/>
        <c:axId val="216142208"/>
        <c:axId val="216144128"/>
        <c:axId val="140913728"/>
      </c:bar3DChart>
      <c:catAx>
        <c:axId val="216142208"/>
        <c:scaling>
          <c:orientation val="minMax"/>
        </c:scaling>
        <c:delete val="0"/>
        <c:axPos val="b"/>
        <c:title>
          <c:tx>
            <c:rich>
              <a:bodyPr/>
              <a:lstStyle/>
              <a:p>
                <a:pPr>
                  <a:defRPr/>
                </a:pPr>
                <a:r>
                  <a:rPr lang="en-US" dirty="0" smtClean="0"/>
                  <a:t>School Year</a:t>
                </a:r>
                <a:endParaRPr lang="en-US" dirty="0"/>
              </a:p>
            </c:rich>
          </c:tx>
          <c:layout>
            <c:manualLayout>
              <c:xMode val="edge"/>
              <c:yMode val="edge"/>
              <c:x val="0.37857532619912637"/>
              <c:y val="0.84774942118186347"/>
            </c:manualLayout>
          </c:layout>
          <c:overlay val="0"/>
        </c:title>
        <c:numFmt formatCode="General" sourceLinked="1"/>
        <c:majorTickMark val="out"/>
        <c:minorTickMark val="none"/>
        <c:tickLblPos val="nextTo"/>
        <c:crossAx val="216144128"/>
        <c:crosses val="autoZero"/>
        <c:auto val="1"/>
        <c:lblAlgn val="ctr"/>
        <c:lblOffset val="100"/>
        <c:noMultiLvlLbl val="0"/>
      </c:catAx>
      <c:valAx>
        <c:axId val="216144128"/>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216142208"/>
        <c:crosses val="autoZero"/>
        <c:crossBetween val="between"/>
      </c:valAx>
      <c:serAx>
        <c:axId val="140913728"/>
        <c:scaling>
          <c:orientation val="minMax"/>
        </c:scaling>
        <c:delete val="1"/>
        <c:axPos val="b"/>
        <c:majorTickMark val="out"/>
        <c:minorTickMark val="none"/>
        <c:tickLblPos val="nextTo"/>
        <c:crossAx val="216144128"/>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160" b="1" i="0" u="none" strike="noStrike" baseline="0" dirty="0" smtClean="0">
                <a:effectLst/>
              </a:rPr>
              <a:t>Powder Springs </a:t>
            </a:r>
            <a:r>
              <a:rPr lang="en-US" baseline="0" dirty="0" smtClean="0"/>
              <a:t>Performance </a:t>
            </a:r>
            <a:r>
              <a:rPr lang="en-US" baseline="0" dirty="0" smtClean="0"/>
              <a:t>%</a:t>
            </a:r>
            <a:endParaRPr lang="en-US" dirty="0"/>
          </a:p>
        </c:rich>
      </c:tx>
      <c:layout/>
      <c:overlay val="1"/>
    </c:title>
    <c:autoTitleDeleted val="0"/>
    <c:plotArea>
      <c:layout/>
      <c:barChart>
        <c:barDir val="col"/>
        <c:grouping val="stacked"/>
        <c:varyColors val="0"/>
        <c:ser>
          <c:idx val="0"/>
          <c:order val="0"/>
          <c:tx>
            <c:strRef>
              <c:f>Sheet1!$B$1</c:f>
              <c:strCache>
                <c:ptCount val="1"/>
                <c:pt idx="0">
                  <c:v>At or Above Proficiency  </c:v>
                </c:pt>
              </c:strCache>
            </c:strRef>
          </c:tx>
          <c:invertIfNegative val="0"/>
          <c:cat>
            <c:strRef>
              <c:f>Sheet1!$A$2:$A$4</c:f>
              <c:strCache>
                <c:ptCount val="3"/>
                <c:pt idx="0">
                  <c:v>2010-2011</c:v>
                </c:pt>
                <c:pt idx="1">
                  <c:v>2011-2012</c:v>
                </c:pt>
                <c:pt idx="2">
                  <c:v>2012-2013</c:v>
                </c:pt>
              </c:strCache>
            </c:strRef>
          </c:cat>
          <c:val>
            <c:numRef>
              <c:f>Sheet1!$B$2:$B$4</c:f>
              <c:numCache>
                <c:formatCode>0%</c:formatCode>
                <c:ptCount val="3"/>
                <c:pt idx="0">
                  <c:v>0.72</c:v>
                </c:pt>
                <c:pt idx="1">
                  <c:v>0.74</c:v>
                </c:pt>
                <c:pt idx="2">
                  <c:v>0.66</c:v>
                </c:pt>
              </c:numCache>
            </c:numRef>
          </c:val>
        </c:ser>
        <c:ser>
          <c:idx val="1"/>
          <c:order val="1"/>
          <c:tx>
            <c:strRef>
              <c:f>Sheet1!$C$1</c:f>
              <c:strCache>
                <c:ptCount val="1"/>
                <c:pt idx="0">
                  <c:v>Exceeding</c:v>
                </c:pt>
              </c:strCache>
            </c:strRef>
          </c:tx>
          <c:invertIfNegative val="0"/>
          <c:cat>
            <c:strRef>
              <c:f>Sheet1!$A$2:$A$4</c:f>
              <c:strCache>
                <c:ptCount val="3"/>
                <c:pt idx="0">
                  <c:v>2010-2011</c:v>
                </c:pt>
                <c:pt idx="1">
                  <c:v>2011-2012</c:v>
                </c:pt>
                <c:pt idx="2">
                  <c:v>2012-2013</c:v>
                </c:pt>
              </c:strCache>
            </c:strRef>
          </c:cat>
          <c:val>
            <c:numRef>
              <c:f>Sheet1!$C$2:$C$4</c:f>
              <c:numCache>
                <c:formatCode>0%</c:formatCode>
                <c:ptCount val="3"/>
                <c:pt idx="0">
                  <c:v>0.04</c:v>
                </c:pt>
                <c:pt idx="1">
                  <c:v>0.04</c:v>
                </c:pt>
                <c:pt idx="2">
                  <c:v>7.0000000000000007E-2</c:v>
                </c:pt>
              </c:numCache>
            </c:numRef>
          </c:val>
        </c:ser>
        <c:dLbls>
          <c:showLegendKey val="0"/>
          <c:showVal val="1"/>
          <c:showCatName val="0"/>
          <c:showSerName val="0"/>
          <c:showPercent val="0"/>
          <c:showBubbleSize val="0"/>
        </c:dLbls>
        <c:gapWidth val="75"/>
        <c:overlap val="100"/>
        <c:axId val="216246912"/>
        <c:axId val="216244992"/>
      </c:barChart>
      <c:valAx>
        <c:axId val="216244992"/>
        <c:scaling>
          <c:orientation val="minMax"/>
        </c:scaling>
        <c:delete val="0"/>
        <c:axPos val="l"/>
        <c:title>
          <c:tx>
            <c:rich>
              <a:bodyPr rot="-5400000" vert="horz"/>
              <a:lstStyle/>
              <a:p>
                <a:pPr>
                  <a:defRPr/>
                </a:pPr>
                <a:r>
                  <a:rPr lang="en-US" dirty="0" smtClean="0"/>
                  <a:t>Student Percentage</a:t>
                </a:r>
                <a:endParaRPr lang="en-US" dirty="0"/>
              </a:p>
            </c:rich>
          </c:tx>
          <c:layout/>
          <c:overlay val="0"/>
        </c:title>
        <c:numFmt formatCode="0%" sourceLinked="1"/>
        <c:majorTickMark val="none"/>
        <c:minorTickMark val="none"/>
        <c:tickLblPos val="nextTo"/>
        <c:crossAx val="216246912"/>
        <c:crosses val="autoZero"/>
        <c:crossBetween val="between"/>
      </c:valAx>
      <c:catAx>
        <c:axId val="216246912"/>
        <c:scaling>
          <c:orientation val="minMax"/>
        </c:scaling>
        <c:delete val="0"/>
        <c:axPos val="b"/>
        <c:title>
          <c:tx>
            <c:rich>
              <a:bodyPr/>
              <a:lstStyle/>
              <a:p>
                <a:pPr>
                  <a:defRPr/>
                </a:pPr>
                <a:r>
                  <a:rPr lang="en-US" dirty="0" smtClean="0"/>
                  <a:t>Year</a:t>
                </a:r>
                <a:endParaRPr lang="en-US" dirty="0"/>
              </a:p>
            </c:rich>
          </c:tx>
          <c:layout/>
          <c:overlay val="0"/>
        </c:title>
        <c:majorTickMark val="none"/>
        <c:minorTickMark val="none"/>
        <c:tickLblPos val="nextTo"/>
        <c:txPr>
          <a:bodyPr/>
          <a:lstStyle/>
          <a:p>
            <a:pPr>
              <a:defRPr sz="1100"/>
            </a:pPr>
            <a:endParaRPr lang="en-US"/>
          </a:p>
        </c:txPr>
        <c:crossAx val="216244992"/>
        <c:crosses val="autoZero"/>
        <c:auto val="1"/>
        <c:lblAlgn val="ctr"/>
        <c:lblOffset val="100"/>
        <c:noMultiLvlLbl val="0"/>
      </c:cat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a:t>Powder Springs  Results </a:t>
            </a:r>
          </a:p>
          <a:p>
            <a:pPr>
              <a:defRPr/>
            </a:pPr>
            <a:r>
              <a:rPr lang="en-US"/>
              <a:t>Georgia Writing Assessment</a:t>
            </a:r>
          </a:p>
        </c:rich>
      </c:tx>
      <c:layout/>
      <c:overlay val="0"/>
    </c:title>
    <c:autoTitleDeleted val="0"/>
    <c:plotArea>
      <c:layout/>
      <c:barChart>
        <c:barDir val="col"/>
        <c:grouping val="clustered"/>
        <c:varyColors val="0"/>
        <c:ser>
          <c:idx val="0"/>
          <c:order val="0"/>
          <c:tx>
            <c:strRef>
              <c:f>Sheet1!$B$1</c:f>
              <c:strCache>
                <c:ptCount val="1"/>
                <c:pt idx="0">
                  <c:v>Cobb County</c:v>
                </c:pt>
              </c:strCache>
            </c:strRef>
          </c:tx>
          <c:invertIfNegative val="0"/>
          <c:cat>
            <c:strRef>
              <c:f>Sheet1!$A$2:$A$4</c:f>
              <c:strCache>
                <c:ptCount val="3"/>
                <c:pt idx="0">
                  <c:v>2010-2011</c:v>
                </c:pt>
                <c:pt idx="1">
                  <c:v>2011-2012</c:v>
                </c:pt>
                <c:pt idx="2">
                  <c:v>2012-2013</c:v>
                </c:pt>
              </c:strCache>
            </c:strRef>
          </c:cat>
          <c:val>
            <c:numRef>
              <c:f>Sheet1!$B$2:$B$4</c:f>
              <c:numCache>
                <c:formatCode>0%</c:formatCode>
                <c:ptCount val="3"/>
                <c:pt idx="0">
                  <c:v>0.83</c:v>
                </c:pt>
                <c:pt idx="1">
                  <c:v>0.84</c:v>
                </c:pt>
                <c:pt idx="2">
                  <c:v>0.82</c:v>
                </c:pt>
              </c:numCache>
            </c:numRef>
          </c:val>
        </c:ser>
        <c:ser>
          <c:idx val="1"/>
          <c:order val="1"/>
          <c:tx>
            <c:strRef>
              <c:f>Sheet1!$C$1</c:f>
              <c:strCache>
                <c:ptCount val="1"/>
                <c:pt idx="0">
                  <c:v>All Students</c:v>
                </c:pt>
              </c:strCache>
            </c:strRef>
          </c:tx>
          <c:invertIfNegative val="0"/>
          <c:cat>
            <c:strRef>
              <c:f>Sheet1!$A$2:$A$4</c:f>
              <c:strCache>
                <c:ptCount val="3"/>
                <c:pt idx="0">
                  <c:v>2010-2011</c:v>
                </c:pt>
                <c:pt idx="1">
                  <c:v>2011-2012</c:v>
                </c:pt>
                <c:pt idx="2">
                  <c:v>2012-2013</c:v>
                </c:pt>
              </c:strCache>
            </c:strRef>
          </c:cat>
          <c:val>
            <c:numRef>
              <c:f>Sheet1!$C$2:$C$4</c:f>
              <c:numCache>
                <c:formatCode>0%</c:formatCode>
                <c:ptCount val="3"/>
                <c:pt idx="0">
                  <c:v>0.76</c:v>
                </c:pt>
                <c:pt idx="1">
                  <c:v>0.78</c:v>
                </c:pt>
                <c:pt idx="2">
                  <c:v>0.72</c:v>
                </c:pt>
              </c:numCache>
            </c:numRef>
          </c:val>
        </c:ser>
        <c:ser>
          <c:idx val="2"/>
          <c:order val="2"/>
          <c:tx>
            <c:strRef>
              <c:f>Sheet1!$D$1</c:f>
              <c:strCache>
                <c:ptCount val="1"/>
                <c:pt idx="0">
                  <c:v>Black</c:v>
                </c:pt>
              </c:strCache>
            </c:strRef>
          </c:tx>
          <c:invertIfNegative val="0"/>
          <c:cat>
            <c:strRef>
              <c:f>Sheet1!$A$2:$A$4</c:f>
              <c:strCache>
                <c:ptCount val="3"/>
                <c:pt idx="0">
                  <c:v>2010-2011</c:v>
                </c:pt>
                <c:pt idx="1">
                  <c:v>2011-2012</c:v>
                </c:pt>
                <c:pt idx="2">
                  <c:v>2012-2013</c:v>
                </c:pt>
              </c:strCache>
            </c:strRef>
          </c:cat>
          <c:val>
            <c:numRef>
              <c:f>Sheet1!$D$2:$D$4</c:f>
              <c:numCache>
                <c:formatCode>0%</c:formatCode>
                <c:ptCount val="3"/>
                <c:pt idx="0">
                  <c:v>0.77</c:v>
                </c:pt>
                <c:pt idx="1">
                  <c:v>0.78</c:v>
                </c:pt>
                <c:pt idx="2">
                  <c:v>0.74</c:v>
                </c:pt>
              </c:numCache>
            </c:numRef>
          </c:val>
        </c:ser>
        <c:ser>
          <c:idx val="3"/>
          <c:order val="3"/>
          <c:tx>
            <c:strRef>
              <c:f>Sheet1!$E$1</c:f>
              <c:strCache>
                <c:ptCount val="1"/>
                <c:pt idx="0">
                  <c:v>White</c:v>
                </c:pt>
              </c:strCache>
            </c:strRef>
          </c:tx>
          <c:invertIfNegative val="0"/>
          <c:cat>
            <c:strRef>
              <c:f>Sheet1!$A$2:$A$4</c:f>
              <c:strCache>
                <c:ptCount val="3"/>
                <c:pt idx="0">
                  <c:v>2010-2011</c:v>
                </c:pt>
                <c:pt idx="1">
                  <c:v>2011-2012</c:v>
                </c:pt>
                <c:pt idx="2">
                  <c:v>2012-2013</c:v>
                </c:pt>
              </c:strCache>
            </c:strRef>
          </c:cat>
          <c:val>
            <c:numRef>
              <c:f>Sheet1!$E$2:$E$4</c:f>
              <c:numCache>
                <c:formatCode>0%</c:formatCode>
                <c:ptCount val="3"/>
                <c:pt idx="0">
                  <c:v>0.67</c:v>
                </c:pt>
                <c:pt idx="1">
                  <c:v>0.66</c:v>
                </c:pt>
                <c:pt idx="2">
                  <c:v>0.69</c:v>
                </c:pt>
              </c:numCache>
            </c:numRef>
          </c:val>
        </c:ser>
        <c:ser>
          <c:idx val="4"/>
          <c:order val="4"/>
          <c:tx>
            <c:strRef>
              <c:f>Sheet1!$F$1</c:f>
              <c:strCache>
                <c:ptCount val="1"/>
                <c:pt idx="0">
                  <c:v>Hispanic</c:v>
                </c:pt>
              </c:strCache>
            </c:strRef>
          </c:tx>
          <c:invertIfNegative val="0"/>
          <c:cat>
            <c:strRef>
              <c:f>Sheet1!$A$2:$A$4</c:f>
              <c:strCache>
                <c:ptCount val="3"/>
                <c:pt idx="0">
                  <c:v>2010-2011</c:v>
                </c:pt>
                <c:pt idx="1">
                  <c:v>2011-2012</c:v>
                </c:pt>
                <c:pt idx="2">
                  <c:v>2012-2013</c:v>
                </c:pt>
              </c:strCache>
            </c:strRef>
          </c:cat>
          <c:val>
            <c:numRef>
              <c:f>Sheet1!$F$2:$F$4</c:f>
              <c:numCache>
                <c:formatCode>0%</c:formatCode>
                <c:ptCount val="3"/>
                <c:pt idx="0">
                  <c:v>0.77</c:v>
                </c:pt>
                <c:pt idx="1">
                  <c:v>0.8</c:v>
                </c:pt>
                <c:pt idx="2">
                  <c:v>0.64</c:v>
                </c:pt>
              </c:numCache>
            </c:numRef>
          </c:val>
        </c:ser>
        <c:ser>
          <c:idx val="5"/>
          <c:order val="5"/>
          <c:tx>
            <c:strRef>
              <c:f>Sheet1!$G$1</c:f>
              <c:strCache>
                <c:ptCount val="1"/>
                <c:pt idx="0">
                  <c:v>Multi-racial</c:v>
                </c:pt>
              </c:strCache>
            </c:strRef>
          </c:tx>
          <c:invertIfNegative val="0"/>
          <c:cat>
            <c:strRef>
              <c:f>Sheet1!$A$2:$A$4</c:f>
              <c:strCache>
                <c:ptCount val="3"/>
                <c:pt idx="0">
                  <c:v>2010-2011</c:v>
                </c:pt>
                <c:pt idx="1">
                  <c:v>2011-2012</c:v>
                </c:pt>
                <c:pt idx="2">
                  <c:v>2012-2013</c:v>
                </c:pt>
              </c:strCache>
            </c:strRef>
          </c:cat>
          <c:val>
            <c:numRef>
              <c:f>Sheet1!$G$2:$G$4</c:f>
              <c:numCache>
                <c:formatCode>0%</c:formatCode>
                <c:ptCount val="3"/>
                <c:pt idx="0" formatCode="General">
                  <c:v>0</c:v>
                </c:pt>
                <c:pt idx="1">
                  <c:v>0.91</c:v>
                </c:pt>
              </c:numCache>
            </c:numRef>
          </c:val>
        </c:ser>
        <c:ser>
          <c:idx val="6"/>
          <c:order val="6"/>
          <c:tx>
            <c:strRef>
              <c:f>Sheet1!$H$1</c:f>
              <c:strCache>
                <c:ptCount val="1"/>
                <c:pt idx="0">
                  <c:v>SWD</c:v>
                </c:pt>
              </c:strCache>
            </c:strRef>
          </c:tx>
          <c:invertIfNegative val="0"/>
          <c:cat>
            <c:strRef>
              <c:f>Sheet1!$A$2:$A$4</c:f>
              <c:strCache>
                <c:ptCount val="3"/>
                <c:pt idx="0">
                  <c:v>2010-2011</c:v>
                </c:pt>
                <c:pt idx="1">
                  <c:v>2011-2012</c:v>
                </c:pt>
                <c:pt idx="2">
                  <c:v>2012-2013</c:v>
                </c:pt>
              </c:strCache>
            </c:strRef>
          </c:cat>
          <c:val>
            <c:numRef>
              <c:f>Sheet1!$H$2:$H$4</c:f>
              <c:numCache>
                <c:formatCode>0%</c:formatCode>
                <c:ptCount val="3"/>
                <c:pt idx="0">
                  <c:v>0.24</c:v>
                </c:pt>
                <c:pt idx="1">
                  <c:v>0.3</c:v>
                </c:pt>
                <c:pt idx="2">
                  <c:v>0.2</c:v>
                </c:pt>
              </c:numCache>
            </c:numRef>
          </c:val>
        </c:ser>
        <c:dLbls>
          <c:showLegendKey val="0"/>
          <c:showVal val="0"/>
          <c:showCatName val="0"/>
          <c:showSerName val="0"/>
          <c:showPercent val="0"/>
          <c:showBubbleSize val="0"/>
        </c:dLbls>
        <c:gapWidth val="150"/>
        <c:axId val="216356736"/>
        <c:axId val="216358272"/>
      </c:barChart>
      <c:catAx>
        <c:axId val="216356736"/>
        <c:scaling>
          <c:orientation val="minMax"/>
        </c:scaling>
        <c:delete val="0"/>
        <c:axPos val="b"/>
        <c:majorTickMark val="none"/>
        <c:minorTickMark val="none"/>
        <c:tickLblPos val="nextTo"/>
        <c:crossAx val="216358272"/>
        <c:crosses val="autoZero"/>
        <c:auto val="1"/>
        <c:lblAlgn val="ctr"/>
        <c:lblOffset val="100"/>
        <c:noMultiLvlLbl val="0"/>
      </c:catAx>
      <c:valAx>
        <c:axId val="216358272"/>
        <c:scaling>
          <c:orientation val="minMax"/>
        </c:scaling>
        <c:delete val="0"/>
        <c:axPos val="l"/>
        <c:majorGridlines/>
        <c:title>
          <c:tx>
            <c:rich>
              <a:bodyPr/>
              <a:lstStyle/>
              <a:p>
                <a:pPr>
                  <a:defRPr/>
                </a:pPr>
                <a:r>
                  <a:rPr lang="en-US"/>
                  <a:t>Percentage Meeting/Exceeding</a:t>
                </a:r>
              </a:p>
            </c:rich>
          </c:tx>
          <c:layout/>
          <c:overlay val="0"/>
        </c:title>
        <c:numFmt formatCode="0%" sourceLinked="1"/>
        <c:majorTickMark val="none"/>
        <c:minorTickMark val="none"/>
        <c:tickLblPos val="nextTo"/>
        <c:crossAx val="216356736"/>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sz="2160" b="1" i="0" u="none" strike="noStrike" baseline="0" dirty="0" smtClean="0">
                <a:effectLst/>
              </a:rPr>
              <a:t>Powder Springs </a:t>
            </a:r>
            <a:r>
              <a:rPr lang="en-US" dirty="0" smtClean="0"/>
              <a:t>% </a:t>
            </a:r>
            <a:r>
              <a:rPr lang="en-US" dirty="0" smtClean="0"/>
              <a:t>Student Population by Race </a:t>
            </a:r>
            <a:endParaRPr lang="en-US" dirty="0"/>
          </a:p>
        </c:rich>
      </c:tx>
      <c:layout/>
      <c:overlay val="0"/>
    </c:title>
    <c:autoTitleDeleted val="0"/>
    <c:plotArea>
      <c:layout/>
      <c:lineChart>
        <c:grouping val="standard"/>
        <c:varyColors val="0"/>
        <c:ser>
          <c:idx val="0"/>
          <c:order val="0"/>
          <c:tx>
            <c:strRef>
              <c:f>Sheet1!$B$1</c:f>
              <c:strCache>
                <c:ptCount val="1"/>
                <c:pt idx="0">
                  <c:v>2010-2011</c:v>
                </c:pt>
              </c:strCache>
            </c:strRef>
          </c:tx>
          <c:cat>
            <c:strRef>
              <c:f>Sheet1!$A$2:$A$7</c:f>
              <c:strCache>
                <c:ptCount val="6"/>
                <c:pt idx="0">
                  <c:v>White/Non-Hispanic</c:v>
                </c:pt>
                <c:pt idx="1">
                  <c:v>American Indian</c:v>
                </c:pt>
                <c:pt idx="2">
                  <c:v>Multiracial</c:v>
                </c:pt>
                <c:pt idx="3">
                  <c:v>Hispanic</c:v>
                </c:pt>
                <c:pt idx="4">
                  <c:v>Black/African American</c:v>
                </c:pt>
                <c:pt idx="5">
                  <c:v>Asian/Pacific Islander</c:v>
                </c:pt>
              </c:strCache>
            </c:strRef>
          </c:cat>
          <c:val>
            <c:numRef>
              <c:f>Sheet1!$B$2:$B$7</c:f>
              <c:numCache>
                <c:formatCode>0%</c:formatCode>
                <c:ptCount val="6"/>
                <c:pt idx="0">
                  <c:v>0.18</c:v>
                </c:pt>
                <c:pt idx="1">
                  <c:v>0</c:v>
                </c:pt>
                <c:pt idx="2">
                  <c:v>0.04</c:v>
                </c:pt>
                <c:pt idx="3">
                  <c:v>0.11</c:v>
                </c:pt>
                <c:pt idx="4">
                  <c:v>0.65</c:v>
                </c:pt>
                <c:pt idx="5">
                  <c:v>0.15</c:v>
                </c:pt>
              </c:numCache>
            </c:numRef>
          </c:val>
          <c:smooth val="0"/>
        </c:ser>
        <c:ser>
          <c:idx val="1"/>
          <c:order val="1"/>
          <c:tx>
            <c:strRef>
              <c:f>Sheet1!$C$1</c:f>
              <c:strCache>
                <c:ptCount val="1"/>
                <c:pt idx="0">
                  <c:v>2011-2012</c:v>
                </c:pt>
              </c:strCache>
            </c:strRef>
          </c:tx>
          <c:cat>
            <c:strRef>
              <c:f>Sheet1!$A$2:$A$7</c:f>
              <c:strCache>
                <c:ptCount val="6"/>
                <c:pt idx="0">
                  <c:v>White/Non-Hispanic</c:v>
                </c:pt>
                <c:pt idx="1">
                  <c:v>American Indian</c:v>
                </c:pt>
                <c:pt idx="2">
                  <c:v>Multiracial</c:v>
                </c:pt>
                <c:pt idx="3">
                  <c:v>Hispanic</c:v>
                </c:pt>
                <c:pt idx="4">
                  <c:v>Black/African American</c:v>
                </c:pt>
                <c:pt idx="5">
                  <c:v>Asian/Pacific Islander</c:v>
                </c:pt>
              </c:strCache>
            </c:strRef>
          </c:cat>
          <c:val>
            <c:numRef>
              <c:f>Sheet1!$C$2:$C$7</c:f>
              <c:numCache>
                <c:formatCode>0%</c:formatCode>
                <c:ptCount val="6"/>
                <c:pt idx="0">
                  <c:v>0.16</c:v>
                </c:pt>
                <c:pt idx="1">
                  <c:v>0</c:v>
                </c:pt>
                <c:pt idx="2">
                  <c:v>0.04</c:v>
                </c:pt>
                <c:pt idx="3">
                  <c:v>0.13</c:v>
                </c:pt>
                <c:pt idx="4">
                  <c:v>0.66</c:v>
                </c:pt>
                <c:pt idx="5">
                  <c:v>0.01</c:v>
                </c:pt>
              </c:numCache>
            </c:numRef>
          </c:val>
          <c:smooth val="0"/>
        </c:ser>
        <c:ser>
          <c:idx val="2"/>
          <c:order val="2"/>
          <c:tx>
            <c:strRef>
              <c:f>Sheet1!$D$1</c:f>
              <c:strCache>
                <c:ptCount val="1"/>
                <c:pt idx="0">
                  <c:v>2012-2013</c:v>
                </c:pt>
              </c:strCache>
            </c:strRef>
          </c:tx>
          <c:cat>
            <c:strRef>
              <c:f>Sheet1!$A$2:$A$7</c:f>
              <c:strCache>
                <c:ptCount val="6"/>
                <c:pt idx="0">
                  <c:v>White/Non-Hispanic</c:v>
                </c:pt>
                <c:pt idx="1">
                  <c:v>American Indian</c:v>
                </c:pt>
                <c:pt idx="2">
                  <c:v>Multiracial</c:v>
                </c:pt>
                <c:pt idx="3">
                  <c:v>Hispanic</c:v>
                </c:pt>
                <c:pt idx="4">
                  <c:v>Black/African American</c:v>
                </c:pt>
                <c:pt idx="5">
                  <c:v>Asian/Pacific Islander</c:v>
                </c:pt>
              </c:strCache>
            </c:strRef>
          </c:cat>
          <c:val>
            <c:numRef>
              <c:f>Sheet1!$D$2:$D$7</c:f>
              <c:numCache>
                <c:formatCode>0%</c:formatCode>
                <c:ptCount val="6"/>
                <c:pt idx="0">
                  <c:v>0.15</c:v>
                </c:pt>
                <c:pt idx="1">
                  <c:v>0</c:v>
                </c:pt>
                <c:pt idx="2">
                  <c:v>0.04</c:v>
                </c:pt>
                <c:pt idx="3">
                  <c:v>0.13</c:v>
                </c:pt>
                <c:pt idx="4">
                  <c:v>0.66</c:v>
                </c:pt>
                <c:pt idx="5">
                  <c:v>0.01</c:v>
                </c:pt>
              </c:numCache>
            </c:numRef>
          </c:val>
          <c:smooth val="0"/>
        </c:ser>
        <c:dLbls>
          <c:showLegendKey val="0"/>
          <c:showVal val="0"/>
          <c:showCatName val="0"/>
          <c:showSerName val="0"/>
          <c:showPercent val="0"/>
          <c:showBubbleSize val="0"/>
        </c:dLbls>
        <c:marker val="1"/>
        <c:smooth val="0"/>
        <c:axId val="22311296"/>
        <c:axId val="22313216"/>
      </c:lineChart>
      <c:catAx>
        <c:axId val="22311296"/>
        <c:scaling>
          <c:orientation val="minMax"/>
        </c:scaling>
        <c:delete val="0"/>
        <c:axPos val="b"/>
        <c:title>
          <c:tx>
            <c:rich>
              <a:bodyPr/>
              <a:lstStyle/>
              <a:p>
                <a:pPr>
                  <a:defRPr/>
                </a:pPr>
                <a:r>
                  <a:rPr lang="en-US" dirty="0" smtClean="0"/>
                  <a:t>Race</a:t>
                </a:r>
                <a:endParaRPr lang="en-US" dirty="0"/>
              </a:p>
            </c:rich>
          </c:tx>
          <c:layout/>
          <c:overlay val="0"/>
        </c:title>
        <c:majorTickMark val="none"/>
        <c:minorTickMark val="none"/>
        <c:tickLblPos val="nextTo"/>
        <c:txPr>
          <a:bodyPr/>
          <a:lstStyle/>
          <a:p>
            <a:pPr>
              <a:defRPr sz="1200"/>
            </a:pPr>
            <a:endParaRPr lang="en-US"/>
          </a:p>
        </c:txPr>
        <c:crossAx val="22313216"/>
        <c:crosses val="autoZero"/>
        <c:auto val="1"/>
        <c:lblAlgn val="ctr"/>
        <c:lblOffset val="100"/>
        <c:noMultiLvlLbl val="0"/>
      </c:catAx>
      <c:valAx>
        <c:axId val="22313216"/>
        <c:scaling>
          <c:orientation val="minMax"/>
        </c:scaling>
        <c:delete val="0"/>
        <c:axPos val="l"/>
        <c:majorGridlines/>
        <c:title>
          <c:tx>
            <c:rich>
              <a:bodyPr/>
              <a:lstStyle/>
              <a:p>
                <a:pPr>
                  <a:defRPr/>
                </a:pPr>
                <a:r>
                  <a:rPr lang="en-US"/>
                  <a:t>Percentage</a:t>
                </a:r>
              </a:p>
            </c:rich>
          </c:tx>
          <c:layout/>
          <c:overlay val="0"/>
        </c:title>
        <c:numFmt formatCode="0%" sourceLinked="1"/>
        <c:majorTickMark val="none"/>
        <c:minorTickMark val="none"/>
        <c:tickLblPos val="nextTo"/>
        <c:crossAx val="223112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Changes in Student</a:t>
            </a:r>
            <a:r>
              <a:rPr lang="en-US" baseline="0" dirty="0" smtClean="0"/>
              <a:t> Population: Subgroups</a:t>
            </a:r>
            <a:endParaRPr lang="en-US" dirty="0"/>
          </a:p>
        </c:rich>
      </c:tx>
      <c:layout/>
      <c:overlay val="0"/>
    </c:title>
    <c:autoTitleDeleted val="0"/>
    <c:plotArea>
      <c:layout/>
      <c:lineChart>
        <c:grouping val="standard"/>
        <c:varyColors val="0"/>
        <c:ser>
          <c:idx val="0"/>
          <c:order val="0"/>
          <c:tx>
            <c:strRef>
              <c:f>Sheet1!$B$1</c:f>
              <c:strCache>
                <c:ptCount val="1"/>
                <c:pt idx="0">
                  <c:v>Students with Disabilities</c:v>
                </c:pt>
              </c:strCache>
            </c:strRef>
          </c:tx>
          <c:dLbls>
            <c:txPr>
              <a:bodyPr/>
              <a:lstStyle/>
              <a:p>
                <a:pPr>
                  <a:defRPr sz="1400"/>
                </a:pPr>
                <a:endParaRPr lang="en-US"/>
              </a:p>
            </c:txPr>
            <c:dLblPos val="t"/>
            <c:showLegendKey val="0"/>
            <c:showVal val="1"/>
            <c:showCatName val="0"/>
            <c:showSerName val="0"/>
            <c:showPercent val="0"/>
            <c:showBubbleSize val="0"/>
            <c:showLeaderLines val="0"/>
          </c:dLbls>
          <c:cat>
            <c:strRef>
              <c:f>Sheet1!$A$2:$A$5</c:f>
              <c:strCache>
                <c:ptCount val="4"/>
                <c:pt idx="0">
                  <c:v>2009-2010</c:v>
                </c:pt>
                <c:pt idx="1">
                  <c:v>2010-2011</c:v>
                </c:pt>
                <c:pt idx="2">
                  <c:v>2011-2012</c:v>
                </c:pt>
                <c:pt idx="3">
                  <c:v>2012-2013</c:v>
                </c:pt>
              </c:strCache>
            </c:strRef>
          </c:cat>
          <c:val>
            <c:numRef>
              <c:f>Sheet1!$B$2:$B$5</c:f>
              <c:numCache>
                <c:formatCode>0%</c:formatCode>
                <c:ptCount val="4"/>
                <c:pt idx="0">
                  <c:v>0.1</c:v>
                </c:pt>
                <c:pt idx="1">
                  <c:v>0.11</c:v>
                </c:pt>
                <c:pt idx="2">
                  <c:v>0.16</c:v>
                </c:pt>
                <c:pt idx="3">
                  <c:v>0.19</c:v>
                </c:pt>
              </c:numCache>
            </c:numRef>
          </c:val>
          <c:smooth val="0"/>
        </c:ser>
        <c:ser>
          <c:idx val="1"/>
          <c:order val="1"/>
          <c:tx>
            <c:strRef>
              <c:f>Sheet1!$C$1</c:f>
              <c:strCache>
                <c:ptCount val="1"/>
                <c:pt idx="0">
                  <c:v>Economically Disadvantaged (ED)</c:v>
                </c:pt>
              </c:strCache>
            </c:strRef>
          </c:tx>
          <c:cat>
            <c:strRef>
              <c:f>Sheet1!$A$2:$A$5</c:f>
              <c:strCache>
                <c:ptCount val="4"/>
                <c:pt idx="0">
                  <c:v>2009-2010</c:v>
                </c:pt>
                <c:pt idx="1">
                  <c:v>2010-2011</c:v>
                </c:pt>
                <c:pt idx="2">
                  <c:v>2011-2012</c:v>
                </c:pt>
                <c:pt idx="3">
                  <c:v>2012-2013</c:v>
                </c:pt>
              </c:strCache>
            </c:strRef>
          </c:cat>
          <c:val>
            <c:numRef>
              <c:f>Sheet1!$C$2:$C$5</c:f>
              <c:numCache>
                <c:formatCode>0%</c:formatCode>
                <c:ptCount val="4"/>
                <c:pt idx="0">
                  <c:v>0.59</c:v>
                </c:pt>
                <c:pt idx="1">
                  <c:v>0.66</c:v>
                </c:pt>
                <c:pt idx="2">
                  <c:v>0.66</c:v>
                </c:pt>
                <c:pt idx="3">
                  <c:v>0.68</c:v>
                </c:pt>
              </c:numCache>
            </c:numRef>
          </c:val>
          <c:smooth val="0"/>
        </c:ser>
        <c:ser>
          <c:idx val="2"/>
          <c:order val="2"/>
          <c:tx>
            <c:strRef>
              <c:f>Sheet1!$D$1</c:f>
              <c:strCache>
                <c:ptCount val="1"/>
                <c:pt idx="0">
                  <c:v>English Language Learnerse (ELL)</c:v>
                </c:pt>
              </c:strCache>
            </c:strRef>
          </c:tx>
          <c:dLbls>
            <c:txPr>
              <a:bodyPr/>
              <a:lstStyle/>
              <a:p>
                <a:pPr>
                  <a:defRPr sz="1400"/>
                </a:pPr>
                <a:endParaRPr lang="en-US"/>
              </a:p>
            </c:txPr>
            <c:dLblPos val="t"/>
            <c:showLegendKey val="0"/>
            <c:showVal val="1"/>
            <c:showCatName val="0"/>
            <c:showSerName val="0"/>
            <c:showPercent val="0"/>
            <c:showBubbleSize val="0"/>
            <c:showLeaderLines val="0"/>
          </c:dLbls>
          <c:cat>
            <c:strRef>
              <c:f>Sheet1!$A$2:$A$5</c:f>
              <c:strCache>
                <c:ptCount val="4"/>
                <c:pt idx="0">
                  <c:v>2009-2010</c:v>
                </c:pt>
                <c:pt idx="1">
                  <c:v>2010-2011</c:v>
                </c:pt>
                <c:pt idx="2">
                  <c:v>2011-2012</c:v>
                </c:pt>
                <c:pt idx="3">
                  <c:v>2012-2013</c:v>
                </c:pt>
              </c:strCache>
            </c:strRef>
          </c:cat>
          <c:val>
            <c:numRef>
              <c:f>Sheet1!$D$2:$D$5</c:f>
              <c:numCache>
                <c:formatCode>0%</c:formatCode>
                <c:ptCount val="4"/>
                <c:pt idx="0">
                  <c:v>0.06</c:v>
                </c:pt>
                <c:pt idx="1">
                  <c:v>0.08</c:v>
                </c:pt>
                <c:pt idx="2">
                  <c:v>0.08</c:v>
                </c:pt>
                <c:pt idx="3">
                  <c:v>7.0000000000000007E-2</c:v>
                </c:pt>
              </c:numCache>
            </c:numRef>
          </c:val>
          <c:smooth val="0"/>
        </c:ser>
        <c:dLbls>
          <c:dLblPos val="t"/>
          <c:showLegendKey val="0"/>
          <c:showVal val="1"/>
          <c:showCatName val="0"/>
          <c:showSerName val="0"/>
          <c:showPercent val="0"/>
          <c:showBubbleSize val="0"/>
        </c:dLbls>
        <c:marker val="1"/>
        <c:smooth val="0"/>
        <c:axId val="20670720"/>
        <c:axId val="20681856"/>
      </c:lineChart>
      <c:catAx>
        <c:axId val="20670720"/>
        <c:scaling>
          <c:orientation val="minMax"/>
        </c:scaling>
        <c:delete val="0"/>
        <c:axPos val="b"/>
        <c:majorTickMark val="none"/>
        <c:minorTickMark val="none"/>
        <c:tickLblPos val="nextTo"/>
        <c:crossAx val="20681856"/>
        <c:crosses val="autoZero"/>
        <c:auto val="1"/>
        <c:lblAlgn val="ctr"/>
        <c:lblOffset val="100"/>
        <c:noMultiLvlLbl val="0"/>
      </c:catAx>
      <c:valAx>
        <c:axId val="20681856"/>
        <c:scaling>
          <c:orientation val="minMax"/>
        </c:scaling>
        <c:delete val="0"/>
        <c:axPos val="l"/>
        <c:majorGridlines/>
        <c:numFmt formatCode="0%" sourceLinked="1"/>
        <c:majorTickMark val="none"/>
        <c:minorTickMark val="none"/>
        <c:tickLblPos val="nextTo"/>
        <c:spPr>
          <a:ln w="9525">
            <a:noFill/>
          </a:ln>
        </c:spPr>
        <c:crossAx val="2067072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160" b="1" i="0" u="none" strike="noStrike" baseline="0" dirty="0" smtClean="0">
                <a:effectLst/>
              </a:rPr>
              <a:t>Powder Springs </a:t>
            </a:r>
            <a:r>
              <a:rPr lang="en-US" dirty="0" smtClean="0"/>
              <a:t>Students </a:t>
            </a:r>
            <a:r>
              <a:rPr lang="en-US" dirty="0" smtClean="0"/>
              <a:t>Meeting or Exceeding </a:t>
            </a:r>
            <a:endParaRPr lang="en-US" dirty="0"/>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2296128608923884"/>
          <c:y val="4.2923384576927882E-2"/>
          <c:w val="0.75487178477690287"/>
          <c:h val="0.85931633545806774"/>
        </c:manualLayout>
      </c:layout>
      <c:bar3DChart>
        <c:barDir val="col"/>
        <c:grouping val="clustered"/>
        <c:varyColors val="0"/>
        <c:ser>
          <c:idx val="0"/>
          <c:order val="0"/>
          <c:tx>
            <c:strRef>
              <c:f>Sheet1!$B$1</c:f>
              <c:strCache>
                <c:ptCount val="1"/>
                <c:pt idx="0">
                  <c:v>2010-2011</c:v>
                </c:pt>
              </c:strCache>
            </c:strRef>
          </c:tx>
          <c:invertIfNegative val="0"/>
          <c:dPt>
            <c:idx val="0"/>
            <c:invertIfNegative val="0"/>
            <c:bubble3D val="0"/>
            <c:spPr>
              <a:effectLst>
                <a:outerShdw blurRad="50800" dist="50800" dir="5400000" algn="ctr" rotWithShape="0">
                  <a:schemeClr val="tx2">
                    <a:lumMod val="60000"/>
                    <a:lumOff val="40000"/>
                  </a:schemeClr>
                </a:outerShdw>
              </a:effectLst>
            </c:spPr>
          </c:dPt>
          <c:cat>
            <c:strRef>
              <c:f>Sheet1!$A$2:$A$7</c:f>
              <c:strCache>
                <c:ptCount val="6"/>
                <c:pt idx="0">
                  <c:v>Reading</c:v>
                </c:pt>
                <c:pt idx="1">
                  <c:v>ELA</c:v>
                </c:pt>
                <c:pt idx="2">
                  <c:v>Math</c:v>
                </c:pt>
                <c:pt idx="3">
                  <c:v>Science</c:v>
                </c:pt>
                <c:pt idx="4">
                  <c:v>Social Studies</c:v>
                </c:pt>
                <c:pt idx="5">
                  <c:v>GA Writing Assesment </c:v>
                </c:pt>
              </c:strCache>
            </c:strRef>
          </c:cat>
          <c:val>
            <c:numRef>
              <c:f>Sheet1!$B$2:$B$7</c:f>
              <c:numCache>
                <c:formatCode>0%</c:formatCode>
                <c:ptCount val="6"/>
                <c:pt idx="0">
                  <c:v>0.84</c:v>
                </c:pt>
                <c:pt idx="1">
                  <c:v>0.84</c:v>
                </c:pt>
                <c:pt idx="2">
                  <c:v>0.77</c:v>
                </c:pt>
                <c:pt idx="3">
                  <c:v>0.67</c:v>
                </c:pt>
                <c:pt idx="4">
                  <c:v>0.62</c:v>
                </c:pt>
                <c:pt idx="5">
                  <c:v>0.77</c:v>
                </c:pt>
              </c:numCache>
            </c:numRef>
          </c:val>
        </c:ser>
        <c:ser>
          <c:idx val="1"/>
          <c:order val="1"/>
          <c:tx>
            <c:strRef>
              <c:f>Sheet1!$C$1</c:f>
              <c:strCache>
                <c:ptCount val="1"/>
                <c:pt idx="0">
                  <c:v>2011-2012</c:v>
                </c:pt>
              </c:strCache>
            </c:strRef>
          </c:tx>
          <c:invertIfNegative val="0"/>
          <c:cat>
            <c:strRef>
              <c:f>Sheet1!$A$2:$A$7</c:f>
              <c:strCache>
                <c:ptCount val="6"/>
                <c:pt idx="0">
                  <c:v>Reading</c:v>
                </c:pt>
                <c:pt idx="1">
                  <c:v>ELA</c:v>
                </c:pt>
                <c:pt idx="2">
                  <c:v>Math</c:v>
                </c:pt>
                <c:pt idx="3">
                  <c:v>Science</c:v>
                </c:pt>
                <c:pt idx="4">
                  <c:v>Social Studies</c:v>
                </c:pt>
                <c:pt idx="5">
                  <c:v>GA Writing Assesment </c:v>
                </c:pt>
              </c:strCache>
            </c:strRef>
          </c:cat>
          <c:val>
            <c:numRef>
              <c:f>Sheet1!$C$2:$C$7</c:f>
              <c:numCache>
                <c:formatCode>0%</c:formatCode>
                <c:ptCount val="6"/>
                <c:pt idx="0">
                  <c:v>0.87</c:v>
                </c:pt>
                <c:pt idx="1">
                  <c:v>0.88</c:v>
                </c:pt>
                <c:pt idx="2">
                  <c:v>0.72</c:v>
                </c:pt>
                <c:pt idx="3">
                  <c:v>0.68</c:v>
                </c:pt>
                <c:pt idx="4">
                  <c:v>0.66</c:v>
                </c:pt>
                <c:pt idx="5">
                  <c:v>0.78</c:v>
                </c:pt>
              </c:numCache>
            </c:numRef>
          </c:val>
        </c:ser>
        <c:ser>
          <c:idx val="2"/>
          <c:order val="2"/>
          <c:tx>
            <c:strRef>
              <c:f>Sheet1!$D$1</c:f>
              <c:strCache>
                <c:ptCount val="1"/>
                <c:pt idx="0">
                  <c:v>2012-2013</c:v>
                </c:pt>
              </c:strCache>
            </c:strRef>
          </c:tx>
          <c:invertIfNegative val="0"/>
          <c:cat>
            <c:strRef>
              <c:f>Sheet1!$A$2:$A$7</c:f>
              <c:strCache>
                <c:ptCount val="6"/>
                <c:pt idx="0">
                  <c:v>Reading</c:v>
                </c:pt>
                <c:pt idx="1">
                  <c:v>ELA</c:v>
                </c:pt>
                <c:pt idx="2">
                  <c:v>Math</c:v>
                </c:pt>
                <c:pt idx="3">
                  <c:v>Science</c:v>
                </c:pt>
                <c:pt idx="4">
                  <c:v>Social Studies</c:v>
                </c:pt>
                <c:pt idx="5">
                  <c:v>GA Writing Assesment </c:v>
                </c:pt>
              </c:strCache>
            </c:strRef>
          </c:cat>
          <c:val>
            <c:numRef>
              <c:f>Sheet1!$D$2:$D$7</c:f>
              <c:numCache>
                <c:formatCode>0%</c:formatCode>
                <c:ptCount val="6"/>
                <c:pt idx="0">
                  <c:v>0.93</c:v>
                </c:pt>
                <c:pt idx="1">
                  <c:v>0.88</c:v>
                </c:pt>
                <c:pt idx="2">
                  <c:v>0.79</c:v>
                </c:pt>
                <c:pt idx="3">
                  <c:v>0.7</c:v>
                </c:pt>
                <c:pt idx="4">
                  <c:v>0.72</c:v>
                </c:pt>
                <c:pt idx="5">
                  <c:v>0.73</c:v>
                </c:pt>
              </c:numCache>
            </c:numRef>
          </c:val>
        </c:ser>
        <c:dLbls>
          <c:showLegendKey val="0"/>
          <c:showVal val="0"/>
          <c:showCatName val="0"/>
          <c:showSerName val="0"/>
          <c:showPercent val="0"/>
          <c:showBubbleSize val="0"/>
        </c:dLbls>
        <c:gapWidth val="150"/>
        <c:shape val="box"/>
        <c:axId val="22132992"/>
        <c:axId val="22138880"/>
        <c:axId val="0"/>
      </c:bar3DChart>
      <c:catAx>
        <c:axId val="22132992"/>
        <c:scaling>
          <c:orientation val="minMax"/>
        </c:scaling>
        <c:delete val="0"/>
        <c:axPos val="b"/>
        <c:majorTickMark val="out"/>
        <c:minorTickMark val="none"/>
        <c:tickLblPos val="nextTo"/>
        <c:txPr>
          <a:bodyPr/>
          <a:lstStyle/>
          <a:p>
            <a:pPr>
              <a:defRPr sz="1200"/>
            </a:pPr>
            <a:endParaRPr lang="en-US"/>
          </a:p>
        </c:txPr>
        <c:crossAx val="22138880"/>
        <c:crosses val="autoZero"/>
        <c:auto val="1"/>
        <c:lblAlgn val="ctr"/>
        <c:lblOffset val="100"/>
        <c:noMultiLvlLbl val="0"/>
      </c:catAx>
      <c:valAx>
        <c:axId val="22138880"/>
        <c:scaling>
          <c:orientation val="minMax"/>
        </c:scaling>
        <c:delete val="0"/>
        <c:axPos val="l"/>
        <c:majorGridlines/>
        <c:numFmt formatCode="0%" sourceLinked="1"/>
        <c:majorTickMark val="out"/>
        <c:minorTickMark val="none"/>
        <c:tickLblPos val="nextTo"/>
        <c:crossAx val="22132992"/>
        <c:crosses val="autoZero"/>
        <c:crossBetween val="between"/>
      </c:valAx>
    </c:plotArea>
    <c:legend>
      <c:legendPos val="r"/>
      <c:layout>
        <c:manualLayout>
          <c:xMode val="edge"/>
          <c:yMode val="edge"/>
          <c:x val="0.8600760249796362"/>
          <c:y val="0.44595194831415302"/>
          <c:w val="0.12350461580233506"/>
          <c:h val="0.16731435493640218"/>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School-District Comparisons of Students Performing At or Above Proficiency on Reading CRCT</a:t>
            </a:r>
            <a:endParaRPr lang="en-US" dirty="0">
              <a:effectLst/>
            </a:endParaRPr>
          </a:p>
        </c:rich>
      </c:tx>
      <c:layout/>
      <c:overlay val="0"/>
    </c:title>
    <c:autoTitleDeleted val="0"/>
    <c:plotArea>
      <c:layout/>
      <c:lineChart>
        <c:grouping val="standard"/>
        <c:varyColors val="0"/>
        <c:ser>
          <c:idx val="0"/>
          <c:order val="0"/>
          <c:tx>
            <c:strRef>
              <c:f>Sheet1!$B$1</c:f>
              <c:strCache>
                <c:ptCount val="1"/>
                <c:pt idx="0">
                  <c:v>Powder Springs</c:v>
                </c:pt>
              </c:strCache>
            </c:strRef>
          </c:tx>
          <c:cat>
            <c:strRef>
              <c:f>Sheet1!$A$2:$A$4</c:f>
              <c:strCache>
                <c:ptCount val="3"/>
                <c:pt idx="0">
                  <c:v>2010-2011</c:v>
                </c:pt>
                <c:pt idx="1">
                  <c:v>2011-2012</c:v>
                </c:pt>
                <c:pt idx="2">
                  <c:v>2012-2013</c:v>
                </c:pt>
              </c:strCache>
            </c:strRef>
          </c:cat>
          <c:val>
            <c:numRef>
              <c:f>Sheet1!$B$2:$B$4</c:f>
              <c:numCache>
                <c:formatCode>0%</c:formatCode>
                <c:ptCount val="3"/>
                <c:pt idx="0">
                  <c:v>0.84</c:v>
                </c:pt>
                <c:pt idx="1">
                  <c:v>0.87</c:v>
                </c:pt>
                <c:pt idx="2">
                  <c:v>0.79</c:v>
                </c:pt>
              </c:numCache>
            </c:numRef>
          </c:val>
          <c:smooth val="0"/>
        </c:ser>
        <c:ser>
          <c:idx val="1"/>
          <c:order val="1"/>
          <c:tx>
            <c:strRef>
              <c:f>Sheet1!$C$1</c:f>
              <c:strCache>
                <c:ptCount val="1"/>
                <c:pt idx="0">
                  <c:v>District</c:v>
                </c:pt>
              </c:strCache>
            </c:strRef>
          </c:tx>
          <c:cat>
            <c:strRef>
              <c:f>Sheet1!$A$2:$A$4</c:f>
              <c:strCache>
                <c:ptCount val="3"/>
                <c:pt idx="0">
                  <c:v>2010-2011</c:v>
                </c:pt>
                <c:pt idx="1">
                  <c:v>2011-2012</c:v>
                </c:pt>
                <c:pt idx="2">
                  <c:v>2012-2013</c:v>
                </c:pt>
              </c:strCache>
            </c:strRef>
          </c:cat>
          <c:val>
            <c:numRef>
              <c:f>Sheet1!$C$2:$C$4</c:f>
              <c:numCache>
                <c:formatCode>0%</c:formatCode>
                <c:ptCount val="3"/>
                <c:pt idx="0">
                  <c:v>0.94</c:v>
                </c:pt>
                <c:pt idx="1">
                  <c:v>0.94</c:v>
                </c:pt>
                <c:pt idx="2">
                  <c:v>0.96</c:v>
                </c:pt>
              </c:numCache>
            </c:numRef>
          </c:val>
          <c:smooth val="0"/>
        </c:ser>
        <c:dLbls>
          <c:showLegendKey val="0"/>
          <c:showVal val="0"/>
          <c:showCatName val="0"/>
          <c:showSerName val="0"/>
          <c:showPercent val="0"/>
          <c:showBubbleSize val="0"/>
        </c:dLbls>
        <c:marker val="1"/>
        <c:smooth val="0"/>
        <c:axId val="20626816"/>
        <c:axId val="20628992"/>
      </c:lineChart>
      <c:catAx>
        <c:axId val="20626816"/>
        <c:scaling>
          <c:orientation val="minMax"/>
        </c:scaling>
        <c:delete val="0"/>
        <c:axPos val="b"/>
        <c:title>
          <c:tx>
            <c:rich>
              <a:bodyPr/>
              <a:lstStyle/>
              <a:p>
                <a:pPr>
                  <a:defRPr/>
                </a:pPr>
                <a:r>
                  <a:rPr lang="en-US" dirty="0" smtClean="0"/>
                  <a:t>School Year</a:t>
                </a:r>
                <a:endParaRPr lang="en-US" dirty="0"/>
              </a:p>
            </c:rich>
          </c:tx>
          <c:layout/>
          <c:overlay val="0"/>
        </c:title>
        <c:majorTickMark val="out"/>
        <c:minorTickMark val="none"/>
        <c:tickLblPos val="nextTo"/>
        <c:crossAx val="20628992"/>
        <c:crosses val="autoZero"/>
        <c:auto val="1"/>
        <c:lblAlgn val="ctr"/>
        <c:lblOffset val="100"/>
        <c:noMultiLvlLbl val="0"/>
      </c:catAx>
      <c:valAx>
        <c:axId val="20628992"/>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20626816"/>
        <c:crosses val="autoZero"/>
        <c:crossBetween val="between"/>
      </c:val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Race</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Black Students</c:v>
                </c:pt>
                <c:pt idx="2">
                  <c:v>Hispanic Students </c:v>
                </c:pt>
                <c:pt idx="3">
                  <c:v>White Students</c:v>
                </c:pt>
              </c:strCache>
            </c:strRef>
          </c:cat>
          <c:val>
            <c:numRef>
              <c:f>Sheet1!$B$2:$B$5</c:f>
              <c:numCache>
                <c:formatCode>0%</c:formatCode>
                <c:ptCount val="4"/>
                <c:pt idx="0">
                  <c:v>0.84</c:v>
                </c:pt>
                <c:pt idx="1">
                  <c:v>0.82</c:v>
                </c:pt>
                <c:pt idx="2">
                  <c:v>0.87</c:v>
                </c:pt>
                <c:pt idx="3">
                  <c:v>0.89</c:v>
                </c:pt>
              </c:numCache>
            </c:numRef>
          </c:val>
        </c:ser>
        <c:ser>
          <c:idx val="1"/>
          <c:order val="1"/>
          <c:tx>
            <c:strRef>
              <c:f>Sheet1!$C$1</c:f>
              <c:strCache>
                <c:ptCount val="1"/>
                <c:pt idx="0">
                  <c:v>2011-2012</c:v>
                </c:pt>
              </c:strCache>
            </c:strRef>
          </c:tx>
          <c:invertIfNegative val="0"/>
          <c:cat>
            <c:strRef>
              <c:f>Sheet1!$A$2:$A$5</c:f>
              <c:strCache>
                <c:ptCount val="4"/>
                <c:pt idx="0">
                  <c:v>All Students</c:v>
                </c:pt>
                <c:pt idx="1">
                  <c:v>Black Students</c:v>
                </c:pt>
                <c:pt idx="2">
                  <c:v>Hispanic Students </c:v>
                </c:pt>
                <c:pt idx="3">
                  <c:v>White Students</c:v>
                </c:pt>
              </c:strCache>
            </c:strRef>
          </c:cat>
          <c:val>
            <c:numRef>
              <c:f>Sheet1!$C$2:$C$5</c:f>
              <c:numCache>
                <c:formatCode>0%</c:formatCode>
                <c:ptCount val="4"/>
                <c:pt idx="0">
                  <c:v>0.87</c:v>
                </c:pt>
                <c:pt idx="1">
                  <c:v>0.9</c:v>
                </c:pt>
                <c:pt idx="2">
                  <c:v>0.88</c:v>
                </c:pt>
                <c:pt idx="3">
                  <c:v>0.9</c:v>
                </c:pt>
              </c:numCache>
            </c:numRef>
          </c:val>
        </c:ser>
        <c:ser>
          <c:idx val="2"/>
          <c:order val="2"/>
          <c:tx>
            <c:strRef>
              <c:f>Sheet1!$D$1</c:f>
              <c:strCache>
                <c:ptCount val="1"/>
                <c:pt idx="0">
                  <c:v>2012-2013</c:v>
                </c:pt>
              </c:strCache>
            </c:strRef>
          </c:tx>
          <c:invertIfNegative val="0"/>
          <c:cat>
            <c:strRef>
              <c:f>Sheet1!$A$2:$A$5</c:f>
              <c:strCache>
                <c:ptCount val="4"/>
                <c:pt idx="0">
                  <c:v>All Students</c:v>
                </c:pt>
                <c:pt idx="1">
                  <c:v>Black Students</c:v>
                </c:pt>
                <c:pt idx="2">
                  <c:v>Hispanic Students </c:v>
                </c:pt>
                <c:pt idx="3">
                  <c:v>White Students</c:v>
                </c:pt>
              </c:strCache>
            </c:strRef>
          </c:cat>
          <c:val>
            <c:numRef>
              <c:f>Sheet1!$D$2:$D$5</c:f>
              <c:numCache>
                <c:formatCode>0%</c:formatCode>
                <c:ptCount val="4"/>
                <c:pt idx="0">
                  <c:v>0.93</c:v>
                </c:pt>
                <c:pt idx="1">
                  <c:v>0.93</c:v>
                </c:pt>
                <c:pt idx="2">
                  <c:v>0.98</c:v>
                </c:pt>
                <c:pt idx="3">
                  <c:v>0.93</c:v>
                </c:pt>
              </c:numCache>
            </c:numRef>
          </c:val>
        </c:ser>
        <c:dLbls>
          <c:showLegendKey val="0"/>
          <c:showVal val="0"/>
          <c:showCatName val="0"/>
          <c:showSerName val="0"/>
          <c:showPercent val="0"/>
          <c:showBubbleSize val="0"/>
        </c:dLbls>
        <c:gapWidth val="150"/>
        <c:shape val="box"/>
        <c:axId val="28321664"/>
        <c:axId val="28323840"/>
        <c:axId val="22198016"/>
      </c:bar3DChart>
      <c:catAx>
        <c:axId val="28321664"/>
        <c:scaling>
          <c:orientation val="minMax"/>
        </c:scaling>
        <c:delete val="0"/>
        <c:axPos val="b"/>
        <c:title>
          <c:tx>
            <c:rich>
              <a:bodyPr/>
              <a:lstStyle/>
              <a:p>
                <a:pPr>
                  <a:defRPr/>
                </a:pPr>
                <a:r>
                  <a:rPr lang="en-US" dirty="0" smtClean="0"/>
                  <a:t>School Year</a:t>
                </a:r>
                <a:endParaRPr lang="en-US" dirty="0"/>
              </a:p>
            </c:rich>
          </c:tx>
          <c:layout>
            <c:manualLayout>
              <c:xMode val="edge"/>
              <c:yMode val="edge"/>
              <c:x val="0.40599533496373996"/>
              <c:y val="0.86455288592750712"/>
            </c:manualLayout>
          </c:layout>
          <c:overlay val="0"/>
        </c:title>
        <c:majorTickMark val="out"/>
        <c:minorTickMark val="none"/>
        <c:tickLblPos val="nextTo"/>
        <c:txPr>
          <a:bodyPr/>
          <a:lstStyle/>
          <a:p>
            <a:pPr>
              <a:defRPr sz="1200"/>
            </a:pPr>
            <a:endParaRPr lang="en-US"/>
          </a:p>
        </c:txPr>
        <c:crossAx val="28323840"/>
        <c:crosses val="autoZero"/>
        <c:auto val="1"/>
        <c:lblAlgn val="ctr"/>
        <c:lblOffset val="100"/>
        <c:noMultiLvlLbl val="0"/>
      </c:catAx>
      <c:valAx>
        <c:axId val="28323840"/>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28321664"/>
        <c:crosses val="autoZero"/>
        <c:crossBetween val="between"/>
      </c:valAx>
      <c:serAx>
        <c:axId val="22198016"/>
        <c:scaling>
          <c:orientation val="minMax"/>
        </c:scaling>
        <c:delete val="1"/>
        <c:axPos val="b"/>
        <c:majorTickMark val="out"/>
        <c:minorTickMark val="none"/>
        <c:tickLblPos val="nextTo"/>
        <c:crossAx val="28323840"/>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Subgroup</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SWD</c:v>
                </c:pt>
                <c:pt idx="2">
                  <c:v>ELL Students</c:v>
                </c:pt>
                <c:pt idx="3">
                  <c:v>ED Students</c:v>
                </c:pt>
              </c:strCache>
            </c:strRef>
          </c:cat>
          <c:val>
            <c:numRef>
              <c:f>Sheet1!$B$2:$B$5</c:f>
              <c:numCache>
                <c:formatCode>0%</c:formatCode>
                <c:ptCount val="4"/>
                <c:pt idx="0">
                  <c:v>0.84</c:v>
                </c:pt>
                <c:pt idx="1">
                  <c:v>0.59</c:v>
                </c:pt>
                <c:pt idx="2">
                  <c:v>0.83</c:v>
                </c:pt>
                <c:pt idx="3">
                  <c:v>0.82</c:v>
                </c:pt>
              </c:numCache>
            </c:numRef>
          </c:val>
        </c:ser>
        <c:ser>
          <c:idx val="1"/>
          <c:order val="1"/>
          <c:tx>
            <c:strRef>
              <c:f>Sheet1!$C$1</c:f>
              <c:strCache>
                <c:ptCount val="1"/>
                <c:pt idx="0">
                  <c:v>2011-2012</c:v>
                </c:pt>
              </c:strCache>
            </c:strRef>
          </c:tx>
          <c:invertIfNegative val="0"/>
          <c:cat>
            <c:strRef>
              <c:f>Sheet1!$A$2:$A$5</c:f>
              <c:strCache>
                <c:ptCount val="4"/>
                <c:pt idx="0">
                  <c:v>All Students</c:v>
                </c:pt>
                <c:pt idx="1">
                  <c:v>SWD</c:v>
                </c:pt>
                <c:pt idx="2">
                  <c:v>ELL Students</c:v>
                </c:pt>
                <c:pt idx="3">
                  <c:v>ED Students</c:v>
                </c:pt>
              </c:strCache>
            </c:strRef>
          </c:cat>
          <c:val>
            <c:numRef>
              <c:f>Sheet1!$C$2:$C$5</c:f>
              <c:numCache>
                <c:formatCode>0%</c:formatCode>
                <c:ptCount val="4"/>
                <c:pt idx="0">
                  <c:v>0.87</c:v>
                </c:pt>
                <c:pt idx="1">
                  <c:v>0.75</c:v>
                </c:pt>
                <c:pt idx="2">
                  <c:v>0.77</c:v>
                </c:pt>
                <c:pt idx="3">
                  <c:v>0.89</c:v>
                </c:pt>
              </c:numCache>
            </c:numRef>
          </c:val>
        </c:ser>
        <c:ser>
          <c:idx val="2"/>
          <c:order val="2"/>
          <c:tx>
            <c:strRef>
              <c:f>Sheet1!$D$1</c:f>
              <c:strCache>
                <c:ptCount val="1"/>
                <c:pt idx="0">
                  <c:v>2012-2013</c:v>
                </c:pt>
              </c:strCache>
            </c:strRef>
          </c:tx>
          <c:invertIfNegative val="0"/>
          <c:cat>
            <c:strRef>
              <c:f>Sheet1!$A$2:$A$5</c:f>
              <c:strCache>
                <c:ptCount val="4"/>
                <c:pt idx="0">
                  <c:v>All Students</c:v>
                </c:pt>
                <c:pt idx="1">
                  <c:v>SWD</c:v>
                </c:pt>
                <c:pt idx="2">
                  <c:v>ELL Students</c:v>
                </c:pt>
                <c:pt idx="3">
                  <c:v>ED Students</c:v>
                </c:pt>
              </c:strCache>
            </c:strRef>
          </c:cat>
          <c:val>
            <c:numRef>
              <c:f>Sheet1!$D$2:$D$5</c:f>
              <c:numCache>
                <c:formatCode>0%</c:formatCode>
                <c:ptCount val="4"/>
                <c:pt idx="0">
                  <c:v>0.93</c:v>
                </c:pt>
                <c:pt idx="1">
                  <c:v>0.92</c:v>
                </c:pt>
                <c:pt idx="2">
                  <c:v>0.96</c:v>
                </c:pt>
                <c:pt idx="3">
                  <c:v>0.93</c:v>
                </c:pt>
              </c:numCache>
            </c:numRef>
          </c:val>
        </c:ser>
        <c:dLbls>
          <c:showLegendKey val="0"/>
          <c:showVal val="0"/>
          <c:showCatName val="0"/>
          <c:showSerName val="0"/>
          <c:showPercent val="0"/>
          <c:showBubbleSize val="0"/>
        </c:dLbls>
        <c:gapWidth val="150"/>
        <c:shape val="box"/>
        <c:axId val="28391296"/>
        <c:axId val="28401664"/>
        <c:axId val="22199808"/>
      </c:bar3DChart>
      <c:catAx>
        <c:axId val="28391296"/>
        <c:scaling>
          <c:orientation val="minMax"/>
        </c:scaling>
        <c:delete val="0"/>
        <c:axPos val="b"/>
        <c:title>
          <c:tx>
            <c:rich>
              <a:bodyPr/>
              <a:lstStyle/>
              <a:p>
                <a:pPr>
                  <a:defRPr/>
                </a:pPr>
                <a:r>
                  <a:rPr lang="en-US" dirty="0" smtClean="0"/>
                  <a:t>School Year</a:t>
                </a:r>
                <a:endParaRPr lang="en-US" dirty="0"/>
              </a:p>
            </c:rich>
          </c:tx>
          <c:layout/>
          <c:overlay val="0"/>
        </c:title>
        <c:numFmt formatCode="General" sourceLinked="1"/>
        <c:majorTickMark val="out"/>
        <c:minorTickMark val="none"/>
        <c:tickLblPos val="nextTo"/>
        <c:crossAx val="28401664"/>
        <c:crosses val="autoZero"/>
        <c:auto val="1"/>
        <c:lblAlgn val="ctr"/>
        <c:lblOffset val="100"/>
        <c:noMultiLvlLbl val="0"/>
      </c:catAx>
      <c:valAx>
        <c:axId val="28401664"/>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28391296"/>
        <c:crosses val="autoZero"/>
        <c:crossBetween val="between"/>
      </c:valAx>
      <c:serAx>
        <c:axId val="22199808"/>
        <c:scaling>
          <c:orientation val="minMax"/>
        </c:scaling>
        <c:delete val="1"/>
        <c:axPos val="b"/>
        <c:majorTickMark val="out"/>
        <c:minorTickMark val="none"/>
        <c:tickLblPos val="nextTo"/>
        <c:crossAx val="28401664"/>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Race</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Black Students</c:v>
                </c:pt>
                <c:pt idx="2">
                  <c:v>Hispanic Students </c:v>
                </c:pt>
                <c:pt idx="3">
                  <c:v>White Students</c:v>
                </c:pt>
              </c:strCache>
            </c:strRef>
          </c:cat>
          <c:val>
            <c:numRef>
              <c:f>Sheet1!$B$2:$B$5</c:f>
              <c:numCache>
                <c:formatCode>0%</c:formatCode>
                <c:ptCount val="4"/>
                <c:pt idx="0">
                  <c:v>0.84</c:v>
                </c:pt>
                <c:pt idx="1">
                  <c:v>0.86</c:v>
                </c:pt>
                <c:pt idx="2">
                  <c:v>0.84</c:v>
                </c:pt>
                <c:pt idx="3">
                  <c:v>0.85</c:v>
                </c:pt>
              </c:numCache>
            </c:numRef>
          </c:val>
        </c:ser>
        <c:ser>
          <c:idx val="1"/>
          <c:order val="1"/>
          <c:tx>
            <c:strRef>
              <c:f>Sheet1!$C$1</c:f>
              <c:strCache>
                <c:ptCount val="1"/>
                <c:pt idx="0">
                  <c:v>2011-2012</c:v>
                </c:pt>
              </c:strCache>
            </c:strRef>
          </c:tx>
          <c:invertIfNegative val="0"/>
          <c:cat>
            <c:strRef>
              <c:f>Sheet1!$A$2:$A$5</c:f>
              <c:strCache>
                <c:ptCount val="4"/>
                <c:pt idx="0">
                  <c:v>All Students</c:v>
                </c:pt>
                <c:pt idx="1">
                  <c:v>Black Students</c:v>
                </c:pt>
                <c:pt idx="2">
                  <c:v>Hispanic Students </c:v>
                </c:pt>
                <c:pt idx="3">
                  <c:v>White Students</c:v>
                </c:pt>
              </c:strCache>
            </c:strRef>
          </c:cat>
          <c:val>
            <c:numRef>
              <c:f>Sheet1!$C$2:$C$5</c:f>
              <c:numCache>
                <c:formatCode>0%</c:formatCode>
                <c:ptCount val="4"/>
                <c:pt idx="0">
                  <c:v>0.88</c:v>
                </c:pt>
                <c:pt idx="1">
                  <c:v>0.88</c:v>
                </c:pt>
                <c:pt idx="2">
                  <c:v>0.83</c:v>
                </c:pt>
                <c:pt idx="3">
                  <c:v>0.89</c:v>
                </c:pt>
              </c:numCache>
            </c:numRef>
          </c:val>
        </c:ser>
        <c:ser>
          <c:idx val="2"/>
          <c:order val="2"/>
          <c:tx>
            <c:strRef>
              <c:f>Sheet1!$D$1</c:f>
              <c:strCache>
                <c:ptCount val="1"/>
                <c:pt idx="0">
                  <c:v>2012-2013</c:v>
                </c:pt>
              </c:strCache>
            </c:strRef>
          </c:tx>
          <c:invertIfNegative val="0"/>
          <c:cat>
            <c:strRef>
              <c:f>Sheet1!$A$2:$A$5</c:f>
              <c:strCache>
                <c:ptCount val="4"/>
                <c:pt idx="0">
                  <c:v>All Students</c:v>
                </c:pt>
                <c:pt idx="1">
                  <c:v>Black Students</c:v>
                </c:pt>
                <c:pt idx="2">
                  <c:v>Hispanic Students </c:v>
                </c:pt>
                <c:pt idx="3">
                  <c:v>White Students</c:v>
                </c:pt>
              </c:strCache>
            </c:strRef>
          </c:cat>
          <c:val>
            <c:numRef>
              <c:f>Sheet1!$D$2:$D$5</c:f>
              <c:numCache>
                <c:formatCode>0%</c:formatCode>
                <c:ptCount val="4"/>
                <c:pt idx="0">
                  <c:v>0.88</c:v>
                </c:pt>
                <c:pt idx="1">
                  <c:v>0.9</c:v>
                </c:pt>
                <c:pt idx="2">
                  <c:v>0.9</c:v>
                </c:pt>
                <c:pt idx="3">
                  <c:v>0.86</c:v>
                </c:pt>
              </c:numCache>
            </c:numRef>
          </c:val>
        </c:ser>
        <c:dLbls>
          <c:showLegendKey val="0"/>
          <c:showVal val="0"/>
          <c:showCatName val="0"/>
          <c:showSerName val="0"/>
          <c:showPercent val="0"/>
          <c:showBubbleSize val="0"/>
        </c:dLbls>
        <c:gapWidth val="150"/>
        <c:shape val="box"/>
        <c:axId val="140651520"/>
        <c:axId val="140653696"/>
        <c:axId val="28395264"/>
      </c:bar3DChart>
      <c:catAx>
        <c:axId val="140651520"/>
        <c:scaling>
          <c:orientation val="minMax"/>
        </c:scaling>
        <c:delete val="0"/>
        <c:axPos val="b"/>
        <c:title>
          <c:tx>
            <c:rich>
              <a:bodyPr/>
              <a:lstStyle/>
              <a:p>
                <a:pPr>
                  <a:defRPr/>
                </a:pPr>
                <a:r>
                  <a:rPr lang="en-US" dirty="0" smtClean="0"/>
                  <a:t>School Year</a:t>
                </a:r>
                <a:endParaRPr lang="en-US" dirty="0"/>
              </a:p>
            </c:rich>
          </c:tx>
          <c:layout>
            <c:manualLayout>
              <c:xMode val="edge"/>
              <c:yMode val="edge"/>
              <c:x val="0.38876014645386564"/>
              <c:y val="0.87867718285448271"/>
            </c:manualLayout>
          </c:layout>
          <c:overlay val="0"/>
        </c:title>
        <c:majorTickMark val="out"/>
        <c:minorTickMark val="none"/>
        <c:tickLblPos val="nextTo"/>
        <c:txPr>
          <a:bodyPr/>
          <a:lstStyle/>
          <a:p>
            <a:pPr>
              <a:defRPr sz="1200"/>
            </a:pPr>
            <a:endParaRPr lang="en-US"/>
          </a:p>
        </c:txPr>
        <c:crossAx val="140653696"/>
        <c:crosses val="autoZero"/>
        <c:auto val="1"/>
        <c:lblAlgn val="ctr"/>
        <c:lblOffset val="100"/>
        <c:noMultiLvlLbl val="0"/>
      </c:catAx>
      <c:valAx>
        <c:axId val="140653696"/>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0651520"/>
        <c:crosses val="autoZero"/>
        <c:crossBetween val="between"/>
      </c:valAx>
      <c:serAx>
        <c:axId val="28395264"/>
        <c:scaling>
          <c:orientation val="minMax"/>
        </c:scaling>
        <c:delete val="1"/>
        <c:axPos val="b"/>
        <c:majorTickMark val="out"/>
        <c:minorTickMark val="none"/>
        <c:tickLblPos val="nextTo"/>
        <c:crossAx val="140653696"/>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smtClean="0">
                <a:effectLst/>
              </a:rPr>
              <a:t>At or Above Proficiency by Subgroup</a:t>
            </a:r>
            <a:endParaRPr lang="en-US" dirty="0">
              <a:effectLst/>
            </a:endParaRP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2010-2011</c:v>
                </c:pt>
              </c:strCache>
            </c:strRef>
          </c:tx>
          <c:invertIfNegative val="0"/>
          <c:cat>
            <c:strRef>
              <c:f>Sheet1!$A$2:$A$5</c:f>
              <c:strCache>
                <c:ptCount val="4"/>
                <c:pt idx="0">
                  <c:v>All Students</c:v>
                </c:pt>
                <c:pt idx="1">
                  <c:v>SWD</c:v>
                </c:pt>
                <c:pt idx="2">
                  <c:v>ELL Students</c:v>
                </c:pt>
                <c:pt idx="3">
                  <c:v>ED Students</c:v>
                </c:pt>
              </c:strCache>
            </c:strRef>
          </c:cat>
          <c:val>
            <c:numRef>
              <c:f>Sheet1!$B$2:$B$5</c:f>
              <c:numCache>
                <c:formatCode>0%</c:formatCode>
                <c:ptCount val="4"/>
                <c:pt idx="0">
                  <c:v>0.84</c:v>
                </c:pt>
                <c:pt idx="1">
                  <c:v>0.65</c:v>
                </c:pt>
                <c:pt idx="2">
                  <c:v>0.86</c:v>
                </c:pt>
                <c:pt idx="3">
                  <c:v>0.82</c:v>
                </c:pt>
              </c:numCache>
            </c:numRef>
          </c:val>
        </c:ser>
        <c:ser>
          <c:idx val="1"/>
          <c:order val="1"/>
          <c:tx>
            <c:strRef>
              <c:f>Sheet1!$C$1</c:f>
              <c:strCache>
                <c:ptCount val="1"/>
                <c:pt idx="0">
                  <c:v>2011-2012</c:v>
                </c:pt>
              </c:strCache>
            </c:strRef>
          </c:tx>
          <c:invertIfNegative val="0"/>
          <c:cat>
            <c:strRef>
              <c:f>Sheet1!$A$2:$A$5</c:f>
              <c:strCache>
                <c:ptCount val="4"/>
                <c:pt idx="0">
                  <c:v>All Students</c:v>
                </c:pt>
                <c:pt idx="1">
                  <c:v>SWD</c:v>
                </c:pt>
                <c:pt idx="2">
                  <c:v>ELL Students</c:v>
                </c:pt>
                <c:pt idx="3">
                  <c:v>ED Students</c:v>
                </c:pt>
              </c:strCache>
            </c:strRef>
          </c:cat>
          <c:val>
            <c:numRef>
              <c:f>Sheet1!$C$2:$C$5</c:f>
              <c:numCache>
                <c:formatCode>0%</c:formatCode>
                <c:ptCount val="4"/>
                <c:pt idx="0">
                  <c:v>0.88</c:v>
                </c:pt>
                <c:pt idx="1">
                  <c:v>0.74</c:v>
                </c:pt>
                <c:pt idx="2">
                  <c:v>0.74</c:v>
                </c:pt>
                <c:pt idx="3">
                  <c:v>0.87</c:v>
                </c:pt>
              </c:numCache>
            </c:numRef>
          </c:val>
        </c:ser>
        <c:ser>
          <c:idx val="2"/>
          <c:order val="2"/>
          <c:tx>
            <c:strRef>
              <c:f>Sheet1!$D$1</c:f>
              <c:strCache>
                <c:ptCount val="1"/>
                <c:pt idx="0">
                  <c:v>2012-2013</c:v>
                </c:pt>
              </c:strCache>
            </c:strRef>
          </c:tx>
          <c:invertIfNegative val="0"/>
          <c:cat>
            <c:strRef>
              <c:f>Sheet1!$A$2:$A$5</c:f>
              <c:strCache>
                <c:ptCount val="4"/>
                <c:pt idx="0">
                  <c:v>All Students</c:v>
                </c:pt>
                <c:pt idx="1">
                  <c:v>SWD</c:v>
                </c:pt>
                <c:pt idx="2">
                  <c:v>ELL Students</c:v>
                </c:pt>
                <c:pt idx="3">
                  <c:v>ED Students</c:v>
                </c:pt>
              </c:strCache>
            </c:strRef>
          </c:cat>
          <c:val>
            <c:numRef>
              <c:f>Sheet1!$D$2:$D$5</c:f>
              <c:numCache>
                <c:formatCode>0%</c:formatCode>
                <c:ptCount val="4"/>
                <c:pt idx="0">
                  <c:v>0.88</c:v>
                </c:pt>
                <c:pt idx="1">
                  <c:v>0.88</c:v>
                </c:pt>
                <c:pt idx="2">
                  <c:v>0.92</c:v>
                </c:pt>
                <c:pt idx="3">
                  <c:v>0.89</c:v>
                </c:pt>
              </c:numCache>
            </c:numRef>
          </c:val>
        </c:ser>
        <c:dLbls>
          <c:showLegendKey val="0"/>
          <c:showVal val="0"/>
          <c:showCatName val="0"/>
          <c:showSerName val="0"/>
          <c:showPercent val="0"/>
          <c:showBubbleSize val="0"/>
        </c:dLbls>
        <c:gapWidth val="150"/>
        <c:shape val="box"/>
        <c:axId val="140389376"/>
        <c:axId val="140391552"/>
        <c:axId val="140678016"/>
      </c:bar3DChart>
      <c:catAx>
        <c:axId val="140389376"/>
        <c:scaling>
          <c:orientation val="minMax"/>
        </c:scaling>
        <c:delete val="0"/>
        <c:axPos val="b"/>
        <c:title>
          <c:tx>
            <c:rich>
              <a:bodyPr/>
              <a:lstStyle/>
              <a:p>
                <a:pPr>
                  <a:defRPr/>
                </a:pPr>
                <a:r>
                  <a:rPr lang="en-US" dirty="0" smtClean="0"/>
                  <a:t>School Year</a:t>
                </a:r>
                <a:endParaRPr lang="en-US" dirty="0"/>
              </a:p>
            </c:rich>
          </c:tx>
          <c:layout>
            <c:manualLayout>
              <c:xMode val="edge"/>
              <c:yMode val="edge"/>
              <c:x val="0.37857532619912637"/>
              <c:y val="0.84774942118186347"/>
            </c:manualLayout>
          </c:layout>
          <c:overlay val="0"/>
        </c:title>
        <c:numFmt formatCode="General" sourceLinked="1"/>
        <c:majorTickMark val="out"/>
        <c:minorTickMark val="none"/>
        <c:tickLblPos val="nextTo"/>
        <c:txPr>
          <a:bodyPr/>
          <a:lstStyle/>
          <a:p>
            <a:pPr>
              <a:defRPr sz="1200"/>
            </a:pPr>
            <a:endParaRPr lang="en-US"/>
          </a:p>
        </c:txPr>
        <c:crossAx val="140391552"/>
        <c:crosses val="autoZero"/>
        <c:auto val="1"/>
        <c:lblAlgn val="ctr"/>
        <c:lblOffset val="100"/>
        <c:noMultiLvlLbl val="0"/>
      </c:catAx>
      <c:valAx>
        <c:axId val="140391552"/>
        <c:scaling>
          <c:orientation val="minMax"/>
        </c:scaling>
        <c:delete val="0"/>
        <c:axPos val="l"/>
        <c:majorGridlines/>
        <c:title>
          <c:tx>
            <c:rich>
              <a:bodyPr rot="-5400000" vert="horz"/>
              <a:lstStyle/>
              <a:p>
                <a:pPr>
                  <a:defRPr/>
                </a:pPr>
                <a:r>
                  <a:rPr lang="en-US" sz="1800" b="1" i="0" baseline="0" dirty="0" smtClean="0">
                    <a:effectLst/>
                  </a:rPr>
                  <a:t>Percentage of Students</a:t>
                </a:r>
                <a:endParaRPr lang="en-US" dirty="0">
                  <a:effectLst/>
                </a:endParaRPr>
              </a:p>
            </c:rich>
          </c:tx>
          <c:layout/>
          <c:overlay val="0"/>
        </c:title>
        <c:numFmt formatCode="0%" sourceLinked="0"/>
        <c:majorTickMark val="out"/>
        <c:minorTickMark val="none"/>
        <c:tickLblPos val="nextTo"/>
        <c:crossAx val="140389376"/>
        <c:crosses val="autoZero"/>
        <c:crossBetween val="between"/>
      </c:valAx>
      <c:serAx>
        <c:axId val="140678016"/>
        <c:scaling>
          <c:orientation val="minMax"/>
        </c:scaling>
        <c:delete val="1"/>
        <c:axPos val="b"/>
        <c:majorTickMark val="out"/>
        <c:minorTickMark val="none"/>
        <c:tickLblPos val="nextTo"/>
        <c:crossAx val="140391552"/>
        <c:crosses val="autoZero"/>
      </c:ser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B1FE1-171C-4C35-A8AE-508100F77B43}" type="datetimeFigureOut">
              <a:rPr lang="en-US" smtClean="0"/>
              <a:t>4/20/2014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0A72D2-0223-4C1B-BD51-87832AA106A3}" type="slidenum">
              <a:rPr lang="en-US" smtClean="0"/>
              <a:t>‹#›</a:t>
            </a:fld>
            <a:endParaRPr lang="en-US"/>
          </a:p>
        </p:txBody>
      </p:sp>
    </p:spTree>
    <p:extLst>
      <p:ext uri="{BB962C8B-B14F-4D97-AF65-F5344CB8AC3E}">
        <p14:creationId xmlns:p14="http://schemas.microsoft.com/office/powerpoint/2010/main" val="1108266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presentation is </a:t>
            </a:r>
            <a:r>
              <a:rPr lang="en-US" dirty="0" smtClean="0"/>
              <a:t>To provide a summary of Student Achievement Results at Powder Springs Elementary, as measured by the statewide accountability test</a:t>
            </a:r>
          </a:p>
          <a:p>
            <a:r>
              <a:rPr lang="en-US" dirty="0" smtClean="0"/>
              <a:t>To get comfortable talking about school data</a:t>
            </a:r>
          </a:p>
          <a:p>
            <a:r>
              <a:rPr lang="en-US" dirty="0" smtClean="0"/>
              <a:t>To identify strengths and weaknesses</a:t>
            </a:r>
          </a:p>
          <a:p>
            <a:r>
              <a:rPr lang="en-US" dirty="0" smtClean="0"/>
              <a:t>To create an action plan that focuses on improving student achievement</a:t>
            </a:r>
          </a:p>
          <a:p>
            <a:r>
              <a:rPr lang="en-US" dirty="0" smtClean="0"/>
              <a:t>… By isolating trends, identifying areas of strength and that need improvement, we can begin the necessary conversations that increase student learning.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a:t>
            </a:fld>
            <a:endParaRPr lang="en-US"/>
          </a:p>
        </p:txBody>
      </p:sp>
    </p:spTree>
    <p:extLst>
      <p:ext uri="{BB962C8B-B14F-4D97-AF65-F5344CB8AC3E}">
        <p14:creationId xmlns:p14="http://schemas.microsoft.com/office/powerpoint/2010/main" val="137767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start analyzing the CRCT data for Reading over the past 3 school years.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11</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you’ll</a:t>
            </a:r>
            <a:r>
              <a:rPr lang="en-US" baseline="0" dirty="0" smtClean="0"/>
              <a:t> notice PSE test results compared to the district. It is evident that consistently, the percentage of PSE students scoring at or above proficiency on the Reading CRCT are less then the district.</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12</a:t>
            </a:fld>
            <a:endParaRPr lang="en-US"/>
          </a:p>
        </p:txBody>
      </p:sp>
    </p:spTree>
    <p:extLst>
      <p:ext uri="{BB962C8B-B14F-4D97-AF65-F5344CB8AC3E}">
        <p14:creationId xmlns:p14="http://schemas.microsoft.com/office/powerpoint/2010/main" val="358204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highlights the performance of difference races performing at or above proficiency on the Reading CRCT at Powder Springs. Throughout the past three school years, student progress has increased, and the greatest increase has been in the Hispanic and Black racial groups. It can be noted that there are no decreases.</a:t>
            </a:r>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13</a:t>
            </a:fld>
            <a:endParaRPr lang="en-US"/>
          </a:p>
        </p:txBody>
      </p:sp>
    </p:spTree>
    <p:extLst>
      <p:ext uri="{BB962C8B-B14F-4D97-AF65-F5344CB8AC3E}">
        <p14:creationId xmlns:p14="http://schemas.microsoft.com/office/powerpoint/2010/main" val="1008591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highlights the SWD, ELL, and ED students performing at or above proficiency on the Reading CRCT at Powder Springs. Overall, student progress has increased, and the greatest increase has been in the SWD category. It can be noted that there are no decreases.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14</a:t>
            </a:fld>
            <a:endParaRPr lang="en-US"/>
          </a:p>
        </p:txBody>
      </p:sp>
    </p:spTree>
    <p:extLst>
      <p:ext uri="{BB962C8B-B14F-4D97-AF65-F5344CB8AC3E}">
        <p14:creationId xmlns:p14="http://schemas.microsoft.com/office/powerpoint/2010/main" val="2929193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We can conclude that progress has been made in the Reading CRCT data for all students at Powder Springs Elementary.</a:t>
            </a:r>
            <a:r>
              <a:rPr lang="en-US" baseline="0" dirty="0" smtClean="0"/>
              <a:t> PSE has su</a:t>
            </a:r>
            <a:r>
              <a:rPr lang="en-US" dirty="0" smtClean="0"/>
              <a:t>cceeded at closing the achievement gap in subgroup of SWD. 93% of all students meeting or exceeding standards and 92% of SWD meeting or exceeding standards</a:t>
            </a:r>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15</a:t>
            </a:fld>
            <a:endParaRPr lang="en-US"/>
          </a:p>
        </p:txBody>
      </p:sp>
    </p:spTree>
    <p:extLst>
      <p:ext uri="{BB962C8B-B14F-4D97-AF65-F5344CB8AC3E}">
        <p14:creationId xmlns:p14="http://schemas.microsoft.com/office/powerpoint/2010/main" val="496163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start off with our Demographics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16</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highlights the performance of difference races performing at or above proficiency on the ELA CRCT at Powder Springs. Throughout the past three school years, student progress has increased, and there has been a spike in progress in the performance of Hispanic Students at Powder Springs. The racial group of white students has seen the least changes in performance. </a:t>
            </a:r>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17</a:t>
            </a:fld>
            <a:endParaRPr lang="en-US"/>
          </a:p>
        </p:txBody>
      </p:sp>
    </p:spTree>
    <p:extLst>
      <p:ext uri="{BB962C8B-B14F-4D97-AF65-F5344CB8AC3E}">
        <p14:creationId xmlns:p14="http://schemas.microsoft.com/office/powerpoint/2010/main" val="2792931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highlights the performance of subgroups performing at or above proficiency on the ELA CRCT at Powder Springs. Throughout the past three school years, student progress has increased, and there has been a spike in progress in the performance of SWD at Powder Springs. The rest have seen a steady increase. </a:t>
            </a:r>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18</a:t>
            </a:fld>
            <a:endParaRPr lang="en-US"/>
          </a:p>
        </p:txBody>
      </p:sp>
    </p:spTree>
    <p:extLst>
      <p:ext uri="{BB962C8B-B14F-4D97-AF65-F5344CB8AC3E}">
        <p14:creationId xmlns:p14="http://schemas.microsoft.com/office/powerpoint/2010/main" val="254639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Progress has been made overall each year</a:t>
            </a:r>
          </a:p>
          <a:p>
            <a:r>
              <a:rPr lang="en-US" dirty="0" smtClean="0"/>
              <a:t>There is no significant gap in any of our student groups compared to “all students”</a:t>
            </a:r>
          </a:p>
          <a:p>
            <a:r>
              <a:rPr lang="en-US" dirty="0" smtClean="0"/>
              <a:t>Succeeded at closing the achievement gap in subgroup of SWD and ELL</a:t>
            </a:r>
          </a:p>
          <a:p>
            <a:r>
              <a:rPr lang="en-US" dirty="0" smtClean="0"/>
              <a:t>White Students have decreased in proficiency </a:t>
            </a:r>
          </a:p>
          <a:p>
            <a:r>
              <a:rPr lang="en-US" dirty="0" smtClean="0"/>
              <a:t>Hispanic Students have increased in proficiency </a:t>
            </a:r>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19</a:t>
            </a:fld>
            <a:endParaRPr lang="en-US"/>
          </a:p>
        </p:txBody>
      </p:sp>
    </p:spTree>
    <p:extLst>
      <p:ext uri="{BB962C8B-B14F-4D97-AF65-F5344CB8AC3E}">
        <p14:creationId xmlns:p14="http://schemas.microsoft.com/office/powerpoint/2010/main" val="1971947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start off with our Demographics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20</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start off discussing </a:t>
            </a:r>
            <a:r>
              <a:rPr lang="en-US" smtClean="0"/>
              <a:t>the demographics.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2012-2013, 79% of “all” students met or exceeded standards, compared to 89% of students within the district.</a:t>
            </a:r>
            <a:r>
              <a:rPr lang="en-US" baseline="0" dirty="0" smtClean="0"/>
              <a:t> </a:t>
            </a:r>
            <a:r>
              <a:rPr lang="en-US" dirty="0" smtClean="0"/>
              <a:t>Students at Powder Springs are performing lower than the district on the Math CRCT</a:t>
            </a:r>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21</a:t>
            </a:fld>
            <a:endParaRPr lang="en-US"/>
          </a:p>
        </p:txBody>
      </p:sp>
    </p:spTree>
    <p:extLst>
      <p:ext uri="{BB962C8B-B14F-4D97-AF65-F5344CB8AC3E}">
        <p14:creationId xmlns:p14="http://schemas.microsoft.com/office/powerpoint/2010/main" val="2708124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highlights the performance of difference races performing at or above proficiency on the Math CRCT at Powder Springs. Throughout the past three school years, student progress has increased, and there has been a spike in progress in the performance of Hispanic Students and Black students at Powder Springs. White students have decreased by 3 % points. Student performance in Math shows an overall weakness compared to Reading and ELA data.</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22</a:t>
            </a:fld>
            <a:endParaRPr lang="en-US"/>
          </a:p>
        </p:txBody>
      </p:sp>
    </p:spTree>
    <p:extLst>
      <p:ext uri="{BB962C8B-B14F-4D97-AF65-F5344CB8AC3E}">
        <p14:creationId xmlns:p14="http://schemas.microsoft.com/office/powerpoint/2010/main" val="100419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highlights the performance of subgroups performing at or above proficiency on the Math CRCT at Powder Springs. Student performance in Math shows an overall weakness compared to Reading and ELA data. Throughout the past three school years, overall progress is observed. The ELL subgroup took a big dip in 2011-2012, but students have increased performance in this subgroup in 2012-2013 significantly.</a:t>
            </a:r>
            <a:endParaRPr lang="en-US" dirty="0" smtClean="0"/>
          </a:p>
        </p:txBody>
      </p:sp>
      <p:sp>
        <p:nvSpPr>
          <p:cNvPr id="4" name="Slide Number Placeholder 3"/>
          <p:cNvSpPr>
            <a:spLocks noGrp="1"/>
          </p:cNvSpPr>
          <p:nvPr>
            <p:ph type="sldNum" sz="quarter" idx="10"/>
          </p:nvPr>
        </p:nvSpPr>
        <p:spPr/>
        <p:txBody>
          <a:bodyPr/>
          <a:lstStyle/>
          <a:p>
            <a:fld id="{A10A72D2-0223-4C1B-BD51-87832AA106A3}" type="slidenum">
              <a:rPr lang="en-US" smtClean="0"/>
              <a:t>23</a:t>
            </a:fld>
            <a:endParaRPr lang="en-US"/>
          </a:p>
        </p:txBody>
      </p:sp>
    </p:spTree>
    <p:extLst>
      <p:ext uri="{BB962C8B-B14F-4D97-AF65-F5344CB8AC3E}">
        <p14:creationId xmlns:p14="http://schemas.microsoft.com/office/powerpoint/2010/main" val="790858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2012-2013, 79% of “all” students met or exceeded standards, compared to 89% of students within the district</a:t>
            </a:r>
          </a:p>
          <a:p>
            <a:pPr lvl="1"/>
            <a:r>
              <a:rPr lang="en-US" dirty="0" smtClean="0"/>
              <a:t>Students at Powder Springs are performing lower than the district on the Math CRCT</a:t>
            </a:r>
          </a:p>
          <a:p>
            <a:r>
              <a:rPr lang="en-US" dirty="0" smtClean="0"/>
              <a:t>Only 66% of SWD met or exceeded standards on the math section of the CRCT</a:t>
            </a:r>
          </a:p>
          <a:p>
            <a:pPr lvl="1"/>
            <a:r>
              <a:rPr lang="en-US" dirty="0" smtClean="0"/>
              <a:t>However, subgroup increased by 12 percentage points from 2011-2012  </a:t>
            </a:r>
          </a:p>
          <a:p>
            <a:pPr lvl="1"/>
            <a:r>
              <a:rPr lang="en-US" dirty="0" smtClean="0"/>
              <a:t>Progress is evident but needs to still be made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24</a:t>
            </a:fld>
            <a:endParaRPr lang="en-US"/>
          </a:p>
        </p:txBody>
      </p:sp>
    </p:spTree>
    <p:extLst>
      <p:ext uri="{BB962C8B-B14F-4D97-AF65-F5344CB8AC3E}">
        <p14:creationId xmlns:p14="http://schemas.microsoft.com/office/powerpoint/2010/main" val="27087150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we’ll look at the data from the CRCT subject of science.</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25</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a:t>
            </a:r>
            <a:r>
              <a:rPr lang="en-US" baseline="0" dirty="0" smtClean="0"/>
              <a:t> highlights the performance of difference races performing at or above proficiency on the Science CRCT at Powder Springs. The results are pretty steady and there is not much differences in performance throughout the races.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26</a:t>
            </a:fld>
            <a:endParaRPr lang="en-US"/>
          </a:p>
        </p:txBody>
      </p:sp>
    </p:spTree>
    <p:extLst>
      <p:ext uri="{BB962C8B-B14F-4D97-AF65-F5344CB8AC3E}">
        <p14:creationId xmlns:p14="http://schemas.microsoft.com/office/powerpoint/2010/main" val="154443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subgroups in science indicate deficits in performance in the subgroups compared to all students. T</a:t>
            </a:r>
            <a:r>
              <a:rPr lang="en-US" sz="1200" kern="1200" dirty="0" smtClean="0">
                <a:solidFill>
                  <a:schemeClr val="tx1"/>
                </a:solidFill>
                <a:effectLst/>
                <a:latin typeface="+mn-lt"/>
                <a:ea typeface="+mn-ea"/>
                <a:cs typeface="+mn-cs"/>
              </a:rPr>
              <a:t>he largest percentage gap is between student groups of ELL students (55%) and ED students (68%).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27</a:t>
            </a:fld>
            <a:endParaRPr lang="en-US"/>
          </a:p>
        </p:txBody>
      </p:sp>
    </p:spTree>
    <p:extLst>
      <p:ext uri="{BB962C8B-B14F-4D97-AF65-F5344CB8AC3E}">
        <p14:creationId xmlns:p14="http://schemas.microsoft.com/office/powerpoint/2010/main" val="2374921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we’ll look at the student</a:t>
            </a:r>
            <a:r>
              <a:rPr lang="en-US" baseline="0" dirty="0" smtClean="0"/>
              <a:t> performance on Social Studies on the CRCT at PSE.</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29</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highlights the performance of the</a:t>
            </a:r>
            <a:r>
              <a:rPr lang="en-US" baseline="0" dirty="0" smtClean="0"/>
              <a:t> students scoring at or above proficiency by race at Powder Springs Elementary. The biggest gaps exist between Hispanic students and Black students, but the gap has lessened over time.</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30</a:t>
            </a:fld>
            <a:endParaRPr lang="en-US"/>
          </a:p>
        </p:txBody>
      </p:sp>
    </p:spTree>
    <p:extLst>
      <p:ext uri="{BB962C8B-B14F-4D97-AF65-F5344CB8AC3E}">
        <p14:creationId xmlns:p14="http://schemas.microsoft.com/office/powerpoint/2010/main" val="41606449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highlights the performance of the</a:t>
            </a:r>
            <a:r>
              <a:rPr lang="en-US" baseline="0" dirty="0" smtClean="0"/>
              <a:t> students scoring at or above proficiency by subgroup at Powder Springs Elementary. The SWD population has seen significant increases over the past 3 years, and it is important to note the large dip that the ELL population experienced in 2011-2012. They increased their performance in 2012-2013.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31</a:t>
            </a:fld>
            <a:endParaRPr lang="en-US"/>
          </a:p>
        </p:txBody>
      </p:sp>
    </p:spTree>
    <p:extLst>
      <p:ext uri="{BB962C8B-B14F-4D97-AF65-F5344CB8AC3E}">
        <p14:creationId xmlns:p14="http://schemas.microsoft.com/office/powerpoint/2010/main" val="166456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are the enrollment demographics for Powder Springs Elementary from the past three school years. As you can see, the number of students enrolled has not had any significant increases or decreases.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4</a:t>
            </a:fld>
            <a:endParaRPr lang="en-US"/>
          </a:p>
        </p:txBody>
      </p:sp>
    </p:spTree>
    <p:extLst>
      <p:ext uri="{BB962C8B-B14F-4D97-AF65-F5344CB8AC3E}">
        <p14:creationId xmlns:p14="http://schemas.microsoft.com/office/powerpoint/2010/main" val="1906834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meeting or exceeding standards was 72% for the 2012-2013 school year</a:t>
            </a:r>
          </a:p>
          <a:p>
            <a:pPr lvl="1"/>
            <a:r>
              <a:rPr lang="en-US" dirty="0" smtClean="0"/>
              <a:t>13 percentage points below the district’s level</a:t>
            </a:r>
          </a:p>
          <a:p>
            <a:r>
              <a:rPr lang="en-US" dirty="0" smtClean="0"/>
              <a:t>Achievement gap among subgroups </a:t>
            </a:r>
          </a:p>
          <a:p>
            <a:pPr lvl="1"/>
            <a:r>
              <a:rPr lang="en-US" dirty="0" smtClean="0"/>
              <a:t>SWD (51%) and Asian students (80%)</a:t>
            </a:r>
          </a:p>
          <a:p>
            <a:r>
              <a:rPr lang="en-US" dirty="0" smtClean="0"/>
              <a:t>The percentage of “all” students meeting or exceeding standards </a:t>
            </a:r>
          </a:p>
          <a:p>
            <a:pPr lvl="1"/>
            <a:r>
              <a:rPr lang="en-US" dirty="0" smtClean="0"/>
              <a:t>Increased 10 percentage points from 2010-2011 </a:t>
            </a:r>
          </a:p>
          <a:p>
            <a:pPr lvl="1"/>
            <a:r>
              <a:rPr lang="en-US" dirty="0" smtClean="0"/>
              <a:t>Increased 5 percentage points from 2011-2012</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32</a:t>
            </a:fld>
            <a:endParaRPr lang="en-US"/>
          </a:p>
        </p:txBody>
      </p:sp>
    </p:spTree>
    <p:extLst>
      <p:ext uri="{BB962C8B-B14F-4D97-AF65-F5344CB8AC3E}">
        <p14:creationId xmlns:p14="http://schemas.microsoft.com/office/powerpoint/2010/main" val="23524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GA Writing</a:t>
            </a:r>
            <a:r>
              <a:rPr lang="en-US" baseline="0" dirty="0" smtClean="0"/>
              <a:t> Assessment is </a:t>
            </a:r>
            <a:r>
              <a:rPr lang="en-US" dirty="0" smtClean="0"/>
              <a:t>standardized</a:t>
            </a:r>
            <a:r>
              <a:rPr lang="en-US" baseline="0" dirty="0" smtClean="0"/>
              <a:t> testing data that is very important to include. We will analyze the school’s performance in this subject.</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33</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this looks at the percentage</a:t>
            </a:r>
            <a:r>
              <a:rPr lang="en-US" baseline="0" dirty="0" smtClean="0"/>
              <a:t> of students performing at AND above proficiency, it is important to distinguish the amounts of students that are performing ABOVE proficiency on the GA writing assessment. There was a decline of students preforming AT proficiency, but the percentage of students performing ABOVE proficiency has increased by 3 percentage points.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34</a:t>
            </a:fld>
            <a:endParaRPr lang="en-US"/>
          </a:p>
        </p:txBody>
      </p:sp>
    </p:spTree>
    <p:extLst>
      <p:ext uri="{BB962C8B-B14F-4D97-AF65-F5344CB8AC3E}">
        <p14:creationId xmlns:p14="http://schemas.microsoft.com/office/powerpoint/2010/main" val="146245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is more detailed in the sense that it looks at performance of all subgroups as well as the County performance. PSE students scoring at or above proficiency are below that of Cobb County each year. The only subgroup outperforming Cobb County is Multi Racial students from 2011-2012. it can be noted that there are very few students designated “multi racial” as they did not score in 2010-2011 and 2012-2013. The SWD subgroup scored significantly less then any other subgroup. Due to the fact that progress has decreased overall for PSE, this is an area of definite weakness.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35</a:t>
            </a:fld>
            <a:endParaRPr lang="en-US"/>
          </a:p>
        </p:txBody>
      </p:sp>
    </p:spTree>
    <p:extLst>
      <p:ext uri="{BB962C8B-B14F-4D97-AF65-F5344CB8AC3E}">
        <p14:creationId xmlns:p14="http://schemas.microsoft.com/office/powerpoint/2010/main" val="954711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2012-2013 72% of “all” students met and exceeded standards</a:t>
            </a:r>
          </a:p>
          <a:p>
            <a:pPr lvl="1"/>
            <a:r>
              <a:rPr lang="en-US" dirty="0" smtClean="0"/>
              <a:t>Decrease of 6 percentage points from previous year</a:t>
            </a:r>
          </a:p>
          <a:p>
            <a:r>
              <a:rPr lang="en-US" dirty="0" smtClean="0"/>
              <a:t>More students “exceeded” standards</a:t>
            </a:r>
          </a:p>
          <a:p>
            <a:r>
              <a:rPr lang="en-US" dirty="0" smtClean="0"/>
              <a:t>Performance gap between all students and the student groups of Hispanic students and students with disabilities</a:t>
            </a:r>
          </a:p>
          <a:p>
            <a:r>
              <a:rPr lang="en-US" dirty="0" smtClean="0"/>
              <a:t>2012-2013 mean scale score 207</a:t>
            </a:r>
          </a:p>
          <a:p>
            <a:pPr lvl="1"/>
            <a:r>
              <a:rPr lang="en-US" dirty="0" smtClean="0"/>
              <a:t>Increase from 2011-2012 mean score of 204</a:t>
            </a:r>
          </a:p>
          <a:p>
            <a:pPr lvl="1"/>
            <a:r>
              <a:rPr lang="en-US" dirty="0" smtClean="0"/>
              <a:t>Below the mean scale score for the district (217) and state (215)</a:t>
            </a:r>
          </a:p>
          <a:p>
            <a:r>
              <a:rPr lang="en-US" dirty="0" smtClean="0"/>
              <a:t>Students at Powder Springs are performing below the district levels on the Writing Assessment</a:t>
            </a:r>
          </a:p>
          <a:p>
            <a:r>
              <a:rPr lang="en-US" dirty="0" smtClean="0"/>
              <a:t>There is a limited number of students “exceeding” in Writing at Powder Springs</a:t>
            </a:r>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36</a:t>
            </a:fld>
            <a:endParaRPr lang="en-US"/>
          </a:p>
        </p:txBody>
      </p:sp>
    </p:spTree>
    <p:extLst>
      <p:ext uri="{BB962C8B-B14F-4D97-AF65-F5344CB8AC3E}">
        <p14:creationId xmlns:p14="http://schemas.microsoft.com/office/powerpoint/2010/main" val="23086567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discuss overall strengths and weaknesses!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37</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Strengths</a:t>
            </a:r>
            <a:r>
              <a:rPr lang="en-US" baseline="0" dirty="0" smtClean="0"/>
              <a:t> overall are: </a:t>
            </a:r>
            <a:r>
              <a:rPr lang="en-US" dirty="0" smtClean="0"/>
              <a:t>SWD and ELL students are increasing in performance in critical sections of Math and Reading: What can we contribute our success to?</a:t>
            </a:r>
          </a:p>
          <a:p>
            <a:r>
              <a:rPr lang="en-US" dirty="0" smtClean="0"/>
              <a:t>Overall, each year, throughout the sections, we are showing our students are making academic gains. How can we continue to move students from the “does not meets” and “meets” categories to the “exceeds” category?</a:t>
            </a:r>
          </a:p>
          <a:p>
            <a:endParaRPr lang="en-US" dirty="0" smtClean="0"/>
          </a:p>
          <a:p>
            <a:r>
              <a:rPr lang="en-US" dirty="0" smtClean="0"/>
              <a:t>Weaknesses</a:t>
            </a:r>
            <a:r>
              <a:rPr lang="en-US" baseline="0" dirty="0" smtClean="0"/>
              <a:t> overall are:</a:t>
            </a:r>
          </a:p>
          <a:p>
            <a:r>
              <a:rPr lang="en-US" dirty="0" smtClean="0"/>
              <a:t>Our students are performing below the averages for the district. How can we specifically focus on the needs of these students to increase their achievement?</a:t>
            </a:r>
          </a:p>
          <a:p>
            <a:r>
              <a:rPr lang="en-US" dirty="0" smtClean="0"/>
              <a:t>More students are following in the Economically Disadvantaged category.  How can we ensure these students maintain a high level of school performance?</a:t>
            </a:r>
          </a:p>
          <a:p>
            <a:r>
              <a:rPr lang="en-US" dirty="0" smtClean="0"/>
              <a:t>Our Writing assessment indicates a decrease in writing performance overall. What can we do to enrich student writing skills?</a:t>
            </a:r>
          </a:p>
          <a:p>
            <a:endParaRPr lang="en-US" dirty="0" smtClean="0"/>
          </a:p>
        </p:txBody>
      </p:sp>
      <p:sp>
        <p:nvSpPr>
          <p:cNvPr id="4" name="Slide Number Placeholder 3"/>
          <p:cNvSpPr>
            <a:spLocks noGrp="1"/>
          </p:cNvSpPr>
          <p:nvPr>
            <p:ph type="sldNum" sz="quarter" idx="10"/>
          </p:nvPr>
        </p:nvSpPr>
        <p:spPr/>
        <p:txBody>
          <a:bodyPr/>
          <a:lstStyle/>
          <a:p>
            <a:fld id="{A10A72D2-0223-4C1B-BD51-87832AA106A3}" type="slidenum">
              <a:rPr lang="en-US" smtClean="0"/>
              <a:t>38</a:t>
            </a:fld>
            <a:endParaRPr lang="en-US"/>
          </a:p>
        </p:txBody>
      </p:sp>
    </p:spTree>
    <p:extLst>
      <p:ext uri="{BB962C8B-B14F-4D97-AF65-F5344CB8AC3E}">
        <p14:creationId xmlns:p14="http://schemas.microsoft.com/office/powerpoint/2010/main" val="1771191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highlights the percentage of student population by race. There has not been any significant changes during the past three years at PSE, however, there has been a slight recent increase in enrollment in the Asian/Pacific Highlander population. The student subgroup that is most significant is the Black/African American, which has remained stable throughout time. </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5</a:t>
            </a:fld>
            <a:endParaRPr lang="en-US"/>
          </a:p>
        </p:txBody>
      </p:sp>
    </p:spTree>
    <p:extLst>
      <p:ext uri="{BB962C8B-B14F-4D97-AF65-F5344CB8AC3E}">
        <p14:creationId xmlns:p14="http://schemas.microsoft.com/office/powerpoint/2010/main" val="114612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a:t>
            </a:r>
            <a:r>
              <a:rPr lang="en-US" baseline="0" dirty="0" smtClean="0"/>
              <a:t> we are looking at the changes in the subgroups over the past four years at Powder Springs Elementary. It is evident that there has been a slight increase in SWD, ELL, and ED students over time. The percentage increase in ED students has been 8% points in the past 4 years, and SWD has been 9% points.</a:t>
            </a:r>
            <a:endParaRPr lang="en-US" dirty="0" smtClean="0"/>
          </a:p>
        </p:txBody>
      </p:sp>
      <p:sp>
        <p:nvSpPr>
          <p:cNvPr id="4" name="Slide Number Placeholder 3"/>
          <p:cNvSpPr>
            <a:spLocks noGrp="1"/>
          </p:cNvSpPr>
          <p:nvPr>
            <p:ph type="sldNum" sz="quarter" idx="10"/>
          </p:nvPr>
        </p:nvSpPr>
        <p:spPr/>
        <p:txBody>
          <a:bodyPr/>
          <a:lstStyle/>
          <a:p>
            <a:fld id="{A10A72D2-0223-4C1B-BD51-87832AA106A3}" type="slidenum">
              <a:rPr lang="en-US" smtClean="0"/>
              <a:t>6</a:t>
            </a:fld>
            <a:endParaRPr lang="en-US"/>
          </a:p>
        </p:txBody>
      </p:sp>
    </p:spTree>
    <p:extLst>
      <p:ext uri="{BB962C8B-B14F-4D97-AF65-F5344CB8AC3E}">
        <p14:creationId xmlns:p14="http://schemas.microsoft.com/office/powerpoint/2010/main" val="1122101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can be concluded</a:t>
            </a:r>
            <a:r>
              <a:rPr lang="en-US" baseline="0" dirty="0" smtClean="0"/>
              <a:t> that </a:t>
            </a:r>
            <a:r>
              <a:rPr lang="en-US" dirty="0" smtClean="0"/>
              <a:t>Slight variations in enrollment numbers over the past 5 years.</a:t>
            </a:r>
            <a:r>
              <a:rPr lang="en-US" baseline="0" dirty="0" smtClean="0"/>
              <a:t> The b</a:t>
            </a:r>
            <a:r>
              <a:rPr lang="en-US" dirty="0" smtClean="0"/>
              <a:t>lack population is slightly increasing.</a:t>
            </a:r>
            <a:r>
              <a:rPr lang="en-US" baseline="0" dirty="0" smtClean="0"/>
              <a:t> The w</a:t>
            </a:r>
            <a:r>
              <a:rPr lang="en-US" dirty="0" smtClean="0"/>
              <a:t>hite population is slightly decreasing, the</a:t>
            </a:r>
            <a:r>
              <a:rPr lang="en-US" baseline="0" dirty="0" smtClean="0"/>
              <a:t> n</a:t>
            </a:r>
            <a:r>
              <a:rPr lang="en-US" dirty="0" smtClean="0"/>
              <a:t>umber of students considered Economically Disadvantaged is slightly increasing,</a:t>
            </a:r>
            <a:r>
              <a:rPr lang="en-US" baseline="0" dirty="0" smtClean="0"/>
              <a:t> the s</a:t>
            </a:r>
            <a:r>
              <a:rPr lang="en-US" dirty="0" smtClean="0"/>
              <a:t>tudents with Disabilities (SWD) subgroup has seen the biggest changes (9 percentage points).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7</a:t>
            </a:fld>
            <a:endParaRPr lang="en-US"/>
          </a:p>
        </p:txBody>
      </p:sp>
    </p:spTree>
    <p:extLst>
      <p:ext uri="{BB962C8B-B14F-4D97-AF65-F5344CB8AC3E}">
        <p14:creationId xmlns:p14="http://schemas.microsoft.com/office/powerpoint/2010/main" val="891820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start off with our Demographics</a:t>
            </a:r>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8</a:t>
            </a:fld>
            <a:endParaRPr lang="en-US"/>
          </a:p>
        </p:txBody>
      </p:sp>
    </p:spTree>
    <p:extLst>
      <p:ext uri="{BB962C8B-B14F-4D97-AF65-F5344CB8AC3E}">
        <p14:creationId xmlns:p14="http://schemas.microsoft.com/office/powerpoint/2010/main" val="1000427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9</a:t>
            </a:fld>
            <a:endParaRPr lang="en-US"/>
          </a:p>
        </p:txBody>
      </p:sp>
    </p:spTree>
    <p:extLst>
      <p:ext uri="{BB962C8B-B14F-4D97-AF65-F5344CB8AC3E}">
        <p14:creationId xmlns:p14="http://schemas.microsoft.com/office/powerpoint/2010/main" val="3583344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0A72D2-0223-4C1B-BD51-87832AA106A3}" type="slidenum">
              <a:rPr lang="en-US" smtClean="0"/>
              <a:t>10</a:t>
            </a:fld>
            <a:endParaRPr lang="en-US"/>
          </a:p>
        </p:txBody>
      </p:sp>
    </p:spTree>
    <p:extLst>
      <p:ext uri="{BB962C8B-B14F-4D97-AF65-F5344CB8AC3E}">
        <p14:creationId xmlns:p14="http://schemas.microsoft.com/office/powerpoint/2010/main" val="142570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1041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80626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4B7347-3076-47CC-8855-0BD4B1335369}" type="datetimeFigureOut">
              <a:rPr lang="en-US" smtClean="0"/>
              <a:t>4/20/2014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BC5080-BBE1-4BA8-A99F-D0D130538D9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ABC5080-BBE1-4BA8-A99F-D0D130538D9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B4B7347-3076-47CC-8855-0BD4B1335369}" type="datetimeFigureOut">
              <a:rPr lang="en-US" smtClean="0"/>
              <a:t>4/20/2014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BC5080-BBE1-4BA8-A99F-D0D130538D9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C5080-BBE1-4BA8-A99F-D0D130538D9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4B7347-3076-47CC-8855-0BD4B1335369}" type="datetimeFigureOut">
              <a:rPr lang="en-US" smtClean="0"/>
              <a:t>4/20/2014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BC5080-BBE1-4BA8-A99F-D0D130538D9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4B7347-3076-47CC-8855-0BD4B1335369}" type="datetimeFigureOut">
              <a:rPr lang="en-US" smtClean="0"/>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ABC5080-BBE1-4BA8-A99F-D0D130538D9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B4B7347-3076-47CC-8855-0BD4B1335369}" type="datetimeFigureOut">
              <a:rPr lang="en-US" smtClean="0"/>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BC5080-BBE1-4BA8-A99F-D0D130538D9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BC5080-BBE1-4BA8-A99F-D0D130538D9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ABC5080-BBE1-4BA8-A99F-D0D130538D9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0216911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C5080-BBE1-4BA8-A99F-D0D130538D9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ABC5080-BBE1-4BA8-A99F-D0D130538D9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10412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021691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6196618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38769364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21715928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217746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4175437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228590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619661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367012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8062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387693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217159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21774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417543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228590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4B7347-3076-47CC-8855-0BD4B1335369}" type="datetimeFigureOut">
              <a:rPr lang="en-US" smtClean="0"/>
              <a:t>4/20/2014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ABC5080-BBE1-4BA8-A99F-D0D130538D9C}" type="slidenum">
              <a:rPr lang="en-US" smtClean="0"/>
              <a:t>‹#›</a:t>
            </a:fld>
            <a:endParaRPr lang="en-US"/>
          </a:p>
        </p:txBody>
      </p:sp>
    </p:spTree>
    <p:extLst>
      <p:ext uri="{BB962C8B-B14F-4D97-AF65-F5344CB8AC3E}">
        <p14:creationId xmlns:p14="http://schemas.microsoft.com/office/powerpoint/2010/main" val="136701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6587166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4/20/2014</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658716611"/>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36000">
              <a:schemeClr val="bg2">
                <a:tint val="83000"/>
                <a:shade val="97000"/>
                <a:satMod val="230000"/>
              </a:schemeClr>
            </a:gs>
            <a:gs pos="74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latin typeface="Century Gothic" pitchFamily="34" charset="0"/>
              </a:rPr>
              <a:t>Created By Sherry Graham</a:t>
            </a:r>
          </a:p>
          <a:p>
            <a:endParaRPr lang="en-US" dirty="0">
              <a:latin typeface="Century Gothic" pitchFamily="34" charset="0"/>
            </a:endParaRPr>
          </a:p>
          <a:p>
            <a:r>
              <a:rPr lang="en-US" dirty="0" smtClean="0">
                <a:latin typeface="Century Gothic" pitchFamily="34" charset="0"/>
              </a:rPr>
              <a:t>Powder Springs Elementary</a:t>
            </a:r>
          </a:p>
          <a:p>
            <a:r>
              <a:rPr lang="en-US" dirty="0" smtClean="0">
                <a:latin typeface="Century Gothic" pitchFamily="34" charset="0"/>
              </a:rPr>
              <a:t>March 2014</a:t>
            </a:r>
          </a:p>
          <a:p>
            <a:r>
              <a:rPr lang="en-US" dirty="0" smtClean="0">
                <a:latin typeface="Century Gothic" pitchFamily="34" charset="0"/>
              </a:rPr>
              <a:t>School Faculty</a:t>
            </a:r>
            <a:endParaRPr lang="en-US" dirty="0">
              <a:latin typeface="Century Gothic" pitchFamily="34" charset="0"/>
            </a:endParaRPr>
          </a:p>
        </p:txBody>
      </p:sp>
      <p:sp>
        <p:nvSpPr>
          <p:cNvPr id="2" name="Title 1"/>
          <p:cNvSpPr>
            <a:spLocks noGrp="1"/>
          </p:cNvSpPr>
          <p:nvPr>
            <p:ph type="ctrTitle"/>
          </p:nvPr>
        </p:nvSpPr>
        <p:spPr/>
        <p:txBody>
          <a:bodyPr/>
          <a:lstStyle/>
          <a:p>
            <a:r>
              <a:rPr lang="en-US" b="1" dirty="0" smtClean="0">
                <a:latin typeface="Century Gothic" pitchFamily="34" charset="0"/>
              </a:rPr>
              <a:t>Data Overview</a:t>
            </a:r>
            <a:endParaRPr lang="en-US" b="1" dirty="0">
              <a:latin typeface="Century Gothic" pitchFamily="34" charset="0"/>
            </a:endParaRPr>
          </a:p>
        </p:txBody>
      </p:sp>
    </p:spTree>
    <p:extLst>
      <p:ext uri="{BB962C8B-B14F-4D97-AF65-F5344CB8AC3E}">
        <p14:creationId xmlns:p14="http://schemas.microsoft.com/office/powerpoint/2010/main" val="62592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does this mean?</a:t>
            </a:r>
            <a:endParaRPr lang="en-US" dirty="0"/>
          </a:p>
        </p:txBody>
      </p:sp>
      <p:sp>
        <p:nvSpPr>
          <p:cNvPr id="8" name="Content Placeholder 7"/>
          <p:cNvSpPr>
            <a:spLocks noGrp="1"/>
          </p:cNvSpPr>
          <p:nvPr>
            <p:ph sz="half" idx="1"/>
          </p:nvPr>
        </p:nvSpPr>
        <p:spPr/>
        <p:txBody>
          <a:bodyPr>
            <a:normAutofit/>
          </a:bodyPr>
          <a:lstStyle/>
          <a:p>
            <a:r>
              <a:rPr lang="en-US" dirty="0" smtClean="0"/>
              <a:t>Strengths in Data</a:t>
            </a:r>
          </a:p>
          <a:p>
            <a:pPr lvl="1"/>
            <a:r>
              <a:rPr lang="en-US" sz="2400" dirty="0" smtClean="0"/>
              <a:t>Our students are making progress! </a:t>
            </a:r>
          </a:p>
          <a:p>
            <a:pPr lvl="1"/>
            <a:r>
              <a:rPr lang="en-US" sz="2400" dirty="0" smtClean="0"/>
              <a:t>Reading</a:t>
            </a:r>
          </a:p>
          <a:p>
            <a:pPr lvl="1"/>
            <a:r>
              <a:rPr lang="en-US" sz="2400" dirty="0" smtClean="0"/>
              <a:t>Gains in SWD and ELL student groups</a:t>
            </a:r>
          </a:p>
          <a:p>
            <a:pPr lvl="1"/>
            <a:endParaRPr lang="en-US" sz="2500" dirty="0"/>
          </a:p>
        </p:txBody>
      </p:sp>
      <p:sp>
        <p:nvSpPr>
          <p:cNvPr id="9" name="Content Placeholder 8"/>
          <p:cNvSpPr>
            <a:spLocks noGrp="1"/>
          </p:cNvSpPr>
          <p:nvPr>
            <p:ph sz="half" idx="2"/>
          </p:nvPr>
        </p:nvSpPr>
        <p:spPr/>
        <p:txBody>
          <a:bodyPr>
            <a:normAutofit/>
          </a:bodyPr>
          <a:lstStyle/>
          <a:p>
            <a:r>
              <a:rPr lang="en-US" dirty="0" smtClean="0"/>
              <a:t>Weaknesses in Data</a:t>
            </a:r>
          </a:p>
          <a:p>
            <a:pPr lvl="1"/>
            <a:r>
              <a:rPr lang="en-US" sz="2400" dirty="0" smtClean="0"/>
              <a:t>We need to address and improve </a:t>
            </a:r>
            <a:r>
              <a:rPr lang="en-US" sz="2400" dirty="0"/>
              <a:t>student performance </a:t>
            </a:r>
            <a:r>
              <a:rPr lang="en-US" sz="2400" dirty="0" smtClean="0"/>
              <a:t>in Math, Writing, and Science</a:t>
            </a:r>
            <a:endParaRPr lang="en-US" dirty="0"/>
          </a:p>
        </p:txBody>
      </p:sp>
    </p:spTree>
    <p:extLst>
      <p:ext uri="{BB962C8B-B14F-4D97-AF65-F5344CB8AC3E}">
        <p14:creationId xmlns:p14="http://schemas.microsoft.com/office/powerpoint/2010/main" val="3136418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2327840"/>
            <a:ext cx="441960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a:t>Powder Springs </a:t>
            </a:r>
            <a:r>
              <a:rPr lang="en-US" sz="3600" dirty="0" smtClean="0">
                <a:latin typeface="+mj-lt"/>
              </a:rPr>
              <a:t>Reading </a:t>
            </a:r>
            <a:r>
              <a:rPr lang="en-US" sz="3600" dirty="0" smtClean="0">
                <a:latin typeface="+mj-lt"/>
              </a:rPr>
              <a:t>CRCT Data</a:t>
            </a:r>
            <a:endParaRPr lang="en-US" sz="3600" dirty="0">
              <a:latin typeface="+mj-lt"/>
            </a:endParaRPr>
          </a:p>
        </p:txBody>
      </p:sp>
    </p:spTree>
    <p:extLst>
      <p:ext uri="{BB962C8B-B14F-4D97-AF65-F5344CB8AC3E}">
        <p14:creationId xmlns:p14="http://schemas.microsoft.com/office/powerpoint/2010/main" val="1760453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Reading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57589831"/>
              </p:ext>
            </p:extLst>
          </p:nvPr>
        </p:nvGraphicFramePr>
        <p:xfrm>
          <a:off x="301624" y="1527174"/>
          <a:ext cx="8537575" cy="5178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3164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Reading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10145077"/>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14610670"/>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a:tc>
                <a:tc>
                  <a:txBody>
                    <a:bodyPr/>
                    <a:lstStyle/>
                    <a:p>
                      <a:r>
                        <a:rPr lang="en-US" sz="1100" dirty="0" smtClean="0"/>
                        <a:t>84% (22)</a:t>
                      </a:r>
                      <a:endParaRPr lang="en-US" sz="1100" dirty="0"/>
                    </a:p>
                  </a:txBody>
                  <a:tcPr/>
                </a:tc>
                <a:tc>
                  <a:txBody>
                    <a:bodyPr/>
                    <a:lstStyle/>
                    <a:p>
                      <a:r>
                        <a:rPr lang="en-US" sz="1100" dirty="0" smtClean="0"/>
                        <a:t>87% (32)</a:t>
                      </a:r>
                      <a:endParaRPr lang="en-US" sz="1100" dirty="0"/>
                    </a:p>
                  </a:txBody>
                  <a:tcPr/>
                </a:tc>
                <a:tc>
                  <a:txBody>
                    <a:bodyPr/>
                    <a:lstStyle/>
                    <a:p>
                      <a:r>
                        <a:rPr lang="en-US" sz="1100" dirty="0" smtClean="0"/>
                        <a:t>93% (39)</a:t>
                      </a:r>
                      <a:endParaRPr lang="en-US" sz="1100" dirty="0"/>
                    </a:p>
                  </a:txBody>
                  <a:tcPr/>
                </a:tc>
              </a:tr>
              <a:tr h="186547">
                <a:tc>
                  <a:txBody>
                    <a:bodyPr/>
                    <a:lstStyle/>
                    <a:p>
                      <a:r>
                        <a:rPr lang="en-US" sz="1100" dirty="0" smtClean="0"/>
                        <a:t>Black Students</a:t>
                      </a:r>
                      <a:endParaRPr lang="en-US" sz="1100" dirty="0"/>
                    </a:p>
                  </a:txBody>
                  <a:tcPr/>
                </a:tc>
                <a:tc>
                  <a:txBody>
                    <a:bodyPr/>
                    <a:lstStyle/>
                    <a:p>
                      <a:r>
                        <a:rPr lang="en-US" sz="1100" dirty="0" smtClean="0"/>
                        <a:t>82% (21)</a:t>
                      </a:r>
                      <a:endParaRPr lang="en-US" sz="1100" dirty="0"/>
                    </a:p>
                  </a:txBody>
                  <a:tcPr/>
                </a:tc>
                <a:tc>
                  <a:txBody>
                    <a:bodyPr/>
                    <a:lstStyle/>
                    <a:p>
                      <a:r>
                        <a:rPr lang="en-US" sz="1100" dirty="0" smtClean="0"/>
                        <a:t>90% (31)</a:t>
                      </a:r>
                      <a:endParaRPr lang="en-US" sz="1100" dirty="0"/>
                    </a:p>
                  </a:txBody>
                  <a:tcPr/>
                </a:tc>
                <a:tc>
                  <a:txBody>
                    <a:bodyPr/>
                    <a:lstStyle/>
                    <a:p>
                      <a:r>
                        <a:rPr lang="en-US" sz="1100" dirty="0" smtClean="0"/>
                        <a:t>93% (38)</a:t>
                      </a:r>
                      <a:endParaRPr lang="en-US" sz="1100" dirty="0"/>
                    </a:p>
                  </a:txBody>
                  <a:tcPr/>
                </a:tc>
              </a:tr>
              <a:tr h="190263">
                <a:tc>
                  <a:txBody>
                    <a:bodyPr/>
                    <a:lstStyle/>
                    <a:p>
                      <a:r>
                        <a:rPr lang="en-US" sz="1100" dirty="0" smtClean="0"/>
                        <a:t>Hispanic Students </a:t>
                      </a:r>
                      <a:endParaRPr lang="en-US" sz="1100" dirty="0"/>
                    </a:p>
                  </a:txBody>
                  <a:tcPr/>
                </a:tc>
                <a:tc>
                  <a:txBody>
                    <a:bodyPr/>
                    <a:lstStyle/>
                    <a:p>
                      <a:r>
                        <a:rPr lang="en-US" sz="1100" dirty="0" smtClean="0"/>
                        <a:t>87% (16)</a:t>
                      </a:r>
                      <a:endParaRPr lang="en-US" sz="1100" dirty="0"/>
                    </a:p>
                  </a:txBody>
                  <a:tcPr/>
                </a:tc>
                <a:tc>
                  <a:txBody>
                    <a:bodyPr/>
                    <a:lstStyle/>
                    <a:p>
                      <a:r>
                        <a:rPr lang="en-US" sz="1100" dirty="0" smtClean="0"/>
                        <a:t>88% (29)</a:t>
                      </a:r>
                      <a:endParaRPr lang="en-US" sz="1100" dirty="0"/>
                    </a:p>
                  </a:txBody>
                  <a:tcPr/>
                </a:tc>
                <a:tc>
                  <a:txBody>
                    <a:bodyPr/>
                    <a:lstStyle/>
                    <a:p>
                      <a:r>
                        <a:rPr lang="en-US" sz="1100" dirty="0" smtClean="0"/>
                        <a:t>98% (34)</a:t>
                      </a:r>
                      <a:endParaRPr lang="en-US" sz="1100" dirty="0"/>
                    </a:p>
                  </a:txBody>
                  <a:tcPr/>
                </a:tc>
              </a:tr>
              <a:tr h="186547">
                <a:tc>
                  <a:txBody>
                    <a:bodyPr/>
                    <a:lstStyle/>
                    <a:p>
                      <a:r>
                        <a:rPr lang="en-US" sz="1100" dirty="0" smtClean="0"/>
                        <a:t>White Students</a:t>
                      </a:r>
                      <a:endParaRPr lang="en-US" sz="1100" dirty="0"/>
                    </a:p>
                  </a:txBody>
                  <a:tcPr/>
                </a:tc>
                <a:tc>
                  <a:txBody>
                    <a:bodyPr/>
                    <a:lstStyle/>
                    <a:p>
                      <a:r>
                        <a:rPr lang="en-US" sz="1100" dirty="0" smtClean="0"/>
                        <a:t>89% (33)</a:t>
                      </a:r>
                      <a:endParaRPr lang="en-US" sz="1100" dirty="0"/>
                    </a:p>
                  </a:txBody>
                  <a:tcPr/>
                </a:tc>
                <a:tc>
                  <a:txBody>
                    <a:bodyPr/>
                    <a:lstStyle/>
                    <a:p>
                      <a:r>
                        <a:rPr lang="en-US" sz="1100" dirty="0" smtClean="0"/>
                        <a:t>90% (36)</a:t>
                      </a:r>
                      <a:endParaRPr lang="en-US" sz="1100" dirty="0"/>
                    </a:p>
                  </a:txBody>
                  <a:tcPr/>
                </a:tc>
                <a:tc>
                  <a:txBody>
                    <a:bodyPr/>
                    <a:lstStyle/>
                    <a:p>
                      <a:r>
                        <a:rPr lang="en-US" sz="1100" dirty="0" smtClean="0"/>
                        <a:t>93% (50)</a:t>
                      </a:r>
                      <a:endParaRPr lang="en-US" sz="1100" dirty="0"/>
                    </a:p>
                  </a:txBody>
                  <a:tcPr/>
                </a:tc>
              </a:tr>
            </a:tbl>
          </a:graphicData>
        </a:graphic>
      </p:graphicFrame>
    </p:spTree>
    <p:extLst>
      <p:ext uri="{BB962C8B-B14F-4D97-AF65-F5344CB8AC3E}">
        <p14:creationId xmlns:p14="http://schemas.microsoft.com/office/powerpoint/2010/main" val="3975922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Reading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93928863"/>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84901260"/>
              </p:ext>
            </p:extLst>
          </p:nvPr>
        </p:nvGraphicFramePr>
        <p:xfrm>
          <a:off x="1600199" y="5715000"/>
          <a:ext cx="5410200" cy="1057852"/>
        </p:xfrm>
        <a:graphic>
          <a:graphicData uri="http://schemas.openxmlformats.org/drawingml/2006/table">
            <a:tbl>
              <a:tblPr firstRow="1" bandRow="1">
                <a:tableStyleId>{5C22544A-7EE6-4342-B048-85BDC9FD1C3A}</a:tableStyleId>
              </a:tblPr>
              <a:tblGrid>
                <a:gridCol w="1494924"/>
                <a:gridCol w="978819"/>
                <a:gridCol w="978819"/>
                <a:gridCol w="978819"/>
                <a:gridCol w="978819"/>
              </a:tblGrid>
              <a:tr h="228600">
                <a:tc>
                  <a:txBody>
                    <a:bodyPr/>
                    <a:lstStyle/>
                    <a:p>
                      <a:pPr algn="ctr"/>
                      <a:r>
                        <a:rPr lang="en-US" sz="1050" dirty="0" smtClean="0"/>
                        <a:t>N=</a:t>
                      </a:r>
                      <a:endParaRPr lang="en-US" sz="1050" dirty="0"/>
                    </a:p>
                  </a:txBody>
                  <a:tcPr/>
                </a:tc>
                <a:tc>
                  <a:txBody>
                    <a:bodyPr/>
                    <a:lstStyle/>
                    <a:p>
                      <a:pPr algn="ctr"/>
                      <a:r>
                        <a:rPr lang="en-US" sz="1050" dirty="0" smtClean="0"/>
                        <a:t>2009-2010</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2010-2011</a:t>
                      </a:r>
                    </a:p>
                  </a:txBody>
                  <a:tcPr/>
                </a:tc>
                <a:tc>
                  <a:txBody>
                    <a:bodyPr/>
                    <a:lstStyle/>
                    <a:p>
                      <a:pPr algn="ctr"/>
                      <a:r>
                        <a:rPr lang="en-US" sz="1050" dirty="0" smtClean="0"/>
                        <a:t>2011-2012</a:t>
                      </a:r>
                      <a:endParaRPr lang="en-US" sz="1050" dirty="0"/>
                    </a:p>
                  </a:txBody>
                  <a:tcPr/>
                </a:tc>
                <a:tc>
                  <a:txBody>
                    <a:bodyPr/>
                    <a:lstStyle/>
                    <a:p>
                      <a:pPr algn="ctr"/>
                      <a:r>
                        <a:rPr lang="en-US" sz="1050" dirty="0" smtClean="0"/>
                        <a:t>2012-2013</a:t>
                      </a:r>
                      <a:endParaRPr lang="en-US" sz="1050" dirty="0"/>
                    </a:p>
                  </a:txBody>
                  <a:tcPr/>
                </a:tc>
              </a:tr>
              <a:tr h="277466">
                <a:tc>
                  <a:txBody>
                    <a:bodyPr/>
                    <a:lstStyle/>
                    <a:p>
                      <a:pPr algn="ctr"/>
                      <a:r>
                        <a:rPr lang="en-US" sz="900" dirty="0" smtClean="0"/>
                        <a:t>SWD</a:t>
                      </a:r>
                      <a:endParaRPr lang="en-US" sz="900" dirty="0"/>
                    </a:p>
                  </a:txBody>
                  <a:tcPr anchor="ctr"/>
                </a:tc>
                <a:tc>
                  <a:txBody>
                    <a:bodyPr/>
                    <a:lstStyle/>
                    <a:p>
                      <a:endParaRPr lang="en-US" sz="1050" dirty="0"/>
                    </a:p>
                  </a:txBody>
                  <a:tcPr anchor="ctr"/>
                </a:tc>
                <a:tc>
                  <a:txBody>
                    <a:bodyPr/>
                    <a:lstStyle/>
                    <a:p>
                      <a:endParaRPr lang="en-US" sz="1050" dirty="0"/>
                    </a:p>
                  </a:txBody>
                  <a:tcPr anchor="ctr"/>
                </a:tc>
                <a:tc>
                  <a:txBody>
                    <a:bodyPr/>
                    <a:lstStyle/>
                    <a:p>
                      <a:endParaRPr lang="en-US" sz="1050" dirty="0"/>
                    </a:p>
                  </a:txBody>
                  <a:tcPr anchor="ctr"/>
                </a:tc>
                <a:tc>
                  <a:txBody>
                    <a:bodyPr/>
                    <a:lstStyle/>
                    <a:p>
                      <a:endParaRPr lang="en-US" sz="1050" dirty="0"/>
                    </a:p>
                  </a:txBody>
                  <a:tcPr anchor="ctr"/>
                </a:tc>
              </a:tr>
              <a:tr h="277466">
                <a:tc>
                  <a:txBody>
                    <a:bodyPr/>
                    <a:lstStyle/>
                    <a:p>
                      <a:pPr algn="ctr"/>
                      <a:r>
                        <a:rPr lang="en-US" sz="900" dirty="0" smtClean="0"/>
                        <a:t>ELL</a:t>
                      </a:r>
                      <a:endParaRPr lang="en-US" sz="900" dirty="0"/>
                    </a:p>
                  </a:txBody>
                  <a:tcPr anchor="ctr"/>
                </a:tc>
                <a:tc>
                  <a:txBody>
                    <a:bodyPr/>
                    <a:lstStyle/>
                    <a:p>
                      <a:endParaRPr lang="en-US" sz="1050" dirty="0"/>
                    </a:p>
                  </a:txBody>
                  <a:tcPr anchor="ctr"/>
                </a:tc>
                <a:tc>
                  <a:txBody>
                    <a:bodyPr/>
                    <a:lstStyle/>
                    <a:p>
                      <a:endParaRPr lang="en-US" sz="1050"/>
                    </a:p>
                  </a:txBody>
                  <a:tcPr anchor="ctr"/>
                </a:tc>
                <a:tc>
                  <a:txBody>
                    <a:bodyPr/>
                    <a:lstStyle/>
                    <a:p>
                      <a:endParaRPr lang="en-US" sz="1050" dirty="0"/>
                    </a:p>
                  </a:txBody>
                  <a:tcPr anchor="ctr"/>
                </a:tc>
                <a:tc>
                  <a:txBody>
                    <a:bodyPr/>
                    <a:lstStyle/>
                    <a:p>
                      <a:endParaRPr lang="en-US" sz="1050" dirty="0"/>
                    </a:p>
                  </a:txBody>
                  <a:tcPr anchor="ctr"/>
                </a:tc>
              </a:tr>
              <a:tr h="246409">
                <a:tc>
                  <a:txBody>
                    <a:bodyPr/>
                    <a:lstStyle/>
                    <a:p>
                      <a:pPr algn="ctr"/>
                      <a:r>
                        <a:rPr lang="en-US" sz="900" dirty="0" smtClean="0"/>
                        <a:t>ED</a:t>
                      </a:r>
                      <a:endParaRPr lang="en-US" sz="900" dirty="0"/>
                    </a:p>
                  </a:txBody>
                  <a:tcPr anchor="ctr"/>
                </a:tc>
                <a:tc>
                  <a:txBody>
                    <a:bodyPr/>
                    <a:lstStyle/>
                    <a:p>
                      <a:endParaRPr lang="en-US" sz="1050"/>
                    </a:p>
                  </a:txBody>
                  <a:tcPr/>
                </a:tc>
                <a:tc>
                  <a:txBody>
                    <a:bodyPr/>
                    <a:lstStyle/>
                    <a:p>
                      <a:endParaRPr lang="en-US" sz="1050" dirty="0"/>
                    </a:p>
                  </a:txBody>
                  <a:tcPr/>
                </a:tc>
                <a:tc>
                  <a:txBody>
                    <a:bodyPr/>
                    <a:lstStyle/>
                    <a:p>
                      <a:endParaRPr lang="en-US" sz="1050" dirty="0"/>
                    </a:p>
                  </a:txBody>
                  <a:tcPr/>
                </a:tc>
                <a:tc>
                  <a:txBody>
                    <a:bodyPr/>
                    <a:lstStyle/>
                    <a:p>
                      <a:endParaRPr lang="en-US" sz="105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08139468"/>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a:tc>
                <a:tc>
                  <a:txBody>
                    <a:bodyPr/>
                    <a:lstStyle/>
                    <a:p>
                      <a:r>
                        <a:rPr lang="en-US" sz="1100" dirty="0" smtClean="0"/>
                        <a:t>84% (22)</a:t>
                      </a:r>
                      <a:endParaRPr lang="en-US" sz="1100" dirty="0"/>
                    </a:p>
                  </a:txBody>
                  <a:tcPr/>
                </a:tc>
                <a:tc>
                  <a:txBody>
                    <a:bodyPr/>
                    <a:lstStyle/>
                    <a:p>
                      <a:r>
                        <a:rPr lang="en-US" sz="1100" dirty="0" smtClean="0"/>
                        <a:t>87% (32)</a:t>
                      </a:r>
                      <a:endParaRPr lang="en-US" sz="1100" dirty="0"/>
                    </a:p>
                  </a:txBody>
                  <a:tcPr/>
                </a:tc>
                <a:tc>
                  <a:txBody>
                    <a:bodyPr/>
                    <a:lstStyle/>
                    <a:p>
                      <a:r>
                        <a:rPr lang="en-US" sz="1100" dirty="0" smtClean="0"/>
                        <a:t>93% (39)</a:t>
                      </a:r>
                      <a:endParaRPr lang="en-US" sz="1100" dirty="0"/>
                    </a:p>
                  </a:txBody>
                  <a:tcPr/>
                </a:tc>
              </a:tr>
              <a:tr h="186547">
                <a:tc>
                  <a:txBody>
                    <a:bodyPr/>
                    <a:lstStyle/>
                    <a:p>
                      <a:r>
                        <a:rPr lang="en-US" sz="1100" baseline="0" dirty="0" smtClean="0"/>
                        <a:t>S</a:t>
                      </a:r>
                      <a:r>
                        <a:rPr lang="en-US" sz="1100" dirty="0" smtClean="0"/>
                        <a:t>WD</a:t>
                      </a:r>
                      <a:endParaRPr lang="en-US" sz="1100" dirty="0"/>
                    </a:p>
                  </a:txBody>
                  <a:tcPr marL="102051" marR="102051"/>
                </a:tc>
                <a:tc>
                  <a:txBody>
                    <a:bodyPr/>
                    <a:lstStyle/>
                    <a:p>
                      <a:r>
                        <a:rPr lang="en-US" sz="1100" dirty="0" smtClean="0"/>
                        <a:t>59% (6)</a:t>
                      </a:r>
                      <a:endParaRPr lang="en-US" sz="1100" dirty="0"/>
                    </a:p>
                  </a:txBody>
                  <a:tcPr marL="102051" marR="102051"/>
                </a:tc>
                <a:tc>
                  <a:txBody>
                    <a:bodyPr/>
                    <a:lstStyle/>
                    <a:p>
                      <a:r>
                        <a:rPr lang="en-US" sz="1100" dirty="0" smtClean="0"/>
                        <a:t>75% (20)</a:t>
                      </a:r>
                      <a:endParaRPr lang="en-US" sz="1100" dirty="0"/>
                    </a:p>
                  </a:txBody>
                  <a:tcPr marL="102051" marR="102051"/>
                </a:tc>
                <a:tc>
                  <a:txBody>
                    <a:bodyPr/>
                    <a:lstStyle/>
                    <a:p>
                      <a:r>
                        <a:rPr lang="en-US" sz="1100" dirty="0" smtClean="0"/>
                        <a:t>92% (14)</a:t>
                      </a:r>
                      <a:endParaRPr lang="en-US" sz="1100" dirty="0"/>
                    </a:p>
                  </a:txBody>
                  <a:tcPr marL="102051" marR="102051"/>
                </a:tc>
              </a:tr>
              <a:tr h="190263">
                <a:tc>
                  <a:txBody>
                    <a:bodyPr/>
                    <a:lstStyle/>
                    <a:p>
                      <a:r>
                        <a:rPr lang="en-US" sz="1100" dirty="0" smtClean="0"/>
                        <a:t>ELL Students</a:t>
                      </a:r>
                      <a:endParaRPr lang="en-US" sz="1100" dirty="0"/>
                    </a:p>
                  </a:txBody>
                  <a:tcPr marL="102051" marR="102051"/>
                </a:tc>
                <a:tc>
                  <a:txBody>
                    <a:bodyPr/>
                    <a:lstStyle/>
                    <a:p>
                      <a:r>
                        <a:rPr lang="en-US" sz="1100" dirty="0" smtClean="0"/>
                        <a:t>83% (4)</a:t>
                      </a:r>
                      <a:endParaRPr lang="en-US" sz="1100" dirty="0"/>
                    </a:p>
                  </a:txBody>
                  <a:tcPr marL="102051" marR="102051"/>
                </a:tc>
                <a:tc>
                  <a:txBody>
                    <a:bodyPr/>
                    <a:lstStyle/>
                    <a:p>
                      <a:r>
                        <a:rPr lang="en-US" sz="1100" dirty="0" smtClean="0"/>
                        <a:t>77% (18)</a:t>
                      </a:r>
                      <a:endParaRPr lang="en-US" sz="1100" dirty="0"/>
                    </a:p>
                  </a:txBody>
                  <a:tcPr marL="102051" marR="102051"/>
                </a:tc>
                <a:tc>
                  <a:txBody>
                    <a:bodyPr/>
                    <a:lstStyle/>
                    <a:p>
                      <a:r>
                        <a:rPr lang="en-US" sz="1100" dirty="0" smtClean="0"/>
                        <a:t>96% (23)</a:t>
                      </a:r>
                      <a:endParaRPr lang="en-US" sz="1100" dirty="0"/>
                    </a:p>
                  </a:txBody>
                  <a:tcPr marL="102051" marR="102051"/>
                </a:tc>
              </a:tr>
              <a:tr h="186547">
                <a:tc>
                  <a:txBody>
                    <a:bodyPr/>
                    <a:lstStyle/>
                    <a:p>
                      <a:r>
                        <a:rPr lang="en-US" sz="1100" dirty="0" smtClean="0"/>
                        <a:t>ED Students</a:t>
                      </a:r>
                      <a:endParaRPr lang="en-US" sz="1100" dirty="0"/>
                    </a:p>
                  </a:txBody>
                  <a:tcPr marL="102051" marR="102051"/>
                </a:tc>
                <a:tc>
                  <a:txBody>
                    <a:bodyPr/>
                    <a:lstStyle/>
                    <a:p>
                      <a:r>
                        <a:rPr lang="en-US" sz="1100" dirty="0" smtClean="0"/>
                        <a:t>82% (17)</a:t>
                      </a:r>
                      <a:endParaRPr lang="en-US" sz="1100" dirty="0"/>
                    </a:p>
                  </a:txBody>
                  <a:tcPr marL="102051" marR="102051"/>
                </a:tc>
                <a:tc>
                  <a:txBody>
                    <a:bodyPr/>
                    <a:lstStyle/>
                    <a:p>
                      <a:r>
                        <a:rPr lang="en-US" sz="1100" dirty="0" smtClean="0"/>
                        <a:t>89% (28)</a:t>
                      </a:r>
                      <a:endParaRPr lang="en-US" sz="1100" dirty="0"/>
                    </a:p>
                  </a:txBody>
                  <a:tcPr marL="102051" marR="102051"/>
                </a:tc>
                <a:tc>
                  <a:txBody>
                    <a:bodyPr/>
                    <a:lstStyle/>
                    <a:p>
                      <a:r>
                        <a:rPr lang="en-US" sz="1100" dirty="0" smtClean="0"/>
                        <a:t>93% (38)</a:t>
                      </a:r>
                      <a:endParaRPr lang="en-US" sz="1100" dirty="0"/>
                    </a:p>
                  </a:txBody>
                  <a:tcPr marL="102051" marR="102051"/>
                </a:tc>
              </a:tr>
            </a:tbl>
          </a:graphicData>
        </a:graphic>
      </p:graphicFrame>
    </p:spTree>
    <p:extLst>
      <p:ext uri="{BB962C8B-B14F-4D97-AF65-F5344CB8AC3E}">
        <p14:creationId xmlns:p14="http://schemas.microsoft.com/office/powerpoint/2010/main" val="881502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Data </a:t>
            </a:r>
            <a:r>
              <a:rPr lang="en-US" dirty="0" smtClean="0"/>
              <a:t>Analysis</a:t>
            </a:r>
            <a:endParaRPr lang="en-US" dirty="0"/>
          </a:p>
        </p:txBody>
      </p:sp>
      <p:sp>
        <p:nvSpPr>
          <p:cNvPr id="3" name="Content Placeholder 2"/>
          <p:cNvSpPr>
            <a:spLocks noGrp="1"/>
          </p:cNvSpPr>
          <p:nvPr>
            <p:ph sz="quarter" idx="1"/>
          </p:nvPr>
        </p:nvSpPr>
        <p:spPr/>
        <p:txBody>
          <a:bodyPr/>
          <a:lstStyle/>
          <a:p>
            <a:pPr lvl="1"/>
            <a:r>
              <a:rPr lang="en-US" dirty="0" smtClean="0"/>
              <a:t>Progress has been made overall</a:t>
            </a:r>
          </a:p>
          <a:p>
            <a:pPr lvl="1"/>
            <a:r>
              <a:rPr lang="en-US" dirty="0" smtClean="0"/>
              <a:t>Succeeded at closing the achievement gap in subgroup of SWD</a:t>
            </a:r>
          </a:p>
          <a:p>
            <a:pPr lvl="2"/>
            <a:r>
              <a:rPr lang="en-US" dirty="0" smtClean="0"/>
              <a:t>93% of all students meeting or exceeding standards </a:t>
            </a:r>
          </a:p>
          <a:p>
            <a:pPr lvl="2"/>
            <a:r>
              <a:rPr lang="en-US" dirty="0" smtClean="0"/>
              <a:t>92% of SWD meeting or exceeding standards</a:t>
            </a:r>
          </a:p>
          <a:p>
            <a:endParaRPr lang="en-US" dirty="0"/>
          </a:p>
        </p:txBody>
      </p:sp>
    </p:spTree>
    <p:extLst>
      <p:ext uri="{BB962C8B-B14F-4D97-AF65-F5344CB8AC3E}">
        <p14:creationId xmlns:p14="http://schemas.microsoft.com/office/powerpoint/2010/main" val="571648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2590800"/>
            <a:ext cx="251460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smtClean="0">
                <a:latin typeface="+mj-lt"/>
              </a:rPr>
              <a:t>ELA</a:t>
            </a:r>
          </a:p>
          <a:p>
            <a:pPr algn="ctr"/>
            <a:r>
              <a:rPr lang="en-US" sz="3600" dirty="0" smtClean="0">
                <a:latin typeface="+mj-lt"/>
              </a:rPr>
              <a:t>CRCT Data</a:t>
            </a:r>
            <a:endParaRPr lang="en-US" sz="3600" dirty="0">
              <a:latin typeface="+mj-lt"/>
            </a:endParaRPr>
          </a:p>
        </p:txBody>
      </p:sp>
    </p:spTree>
    <p:extLst>
      <p:ext uri="{BB962C8B-B14F-4D97-AF65-F5344CB8AC3E}">
        <p14:creationId xmlns:p14="http://schemas.microsoft.com/office/powerpoint/2010/main" val="3738961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ELA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843454248"/>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5146160"/>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marL="102051" marR="102051"/>
                </a:tc>
                <a:tc>
                  <a:txBody>
                    <a:bodyPr/>
                    <a:lstStyle/>
                    <a:p>
                      <a:r>
                        <a:rPr lang="en-US" sz="1100" dirty="0" smtClean="0"/>
                        <a:t>84% (23)</a:t>
                      </a:r>
                      <a:endParaRPr lang="en-US" sz="1100" dirty="0"/>
                    </a:p>
                  </a:txBody>
                  <a:tcPr marL="102051" marR="102051"/>
                </a:tc>
                <a:tc>
                  <a:txBody>
                    <a:bodyPr/>
                    <a:lstStyle/>
                    <a:p>
                      <a:r>
                        <a:rPr lang="en-US" sz="1100" dirty="0" smtClean="0"/>
                        <a:t>88% (29)</a:t>
                      </a:r>
                      <a:endParaRPr lang="en-US" sz="1100" dirty="0"/>
                    </a:p>
                  </a:txBody>
                  <a:tcPr marL="102051" marR="102051"/>
                </a:tc>
                <a:tc>
                  <a:txBody>
                    <a:bodyPr/>
                    <a:lstStyle/>
                    <a:p>
                      <a:r>
                        <a:rPr lang="en-US" sz="1100" dirty="0" smtClean="0"/>
                        <a:t>88% (27)</a:t>
                      </a:r>
                      <a:endParaRPr lang="en-US" sz="1100" dirty="0"/>
                    </a:p>
                  </a:txBody>
                  <a:tcPr marL="102051" marR="102051"/>
                </a:tc>
              </a:tr>
              <a:tr h="186547">
                <a:tc>
                  <a:txBody>
                    <a:bodyPr/>
                    <a:lstStyle/>
                    <a:p>
                      <a:r>
                        <a:rPr lang="en-US" sz="1100" dirty="0" smtClean="0"/>
                        <a:t>Black Students</a:t>
                      </a:r>
                      <a:endParaRPr lang="en-US" sz="1100" dirty="0"/>
                    </a:p>
                  </a:txBody>
                  <a:tcPr marL="102051" marR="102051"/>
                </a:tc>
                <a:tc>
                  <a:txBody>
                    <a:bodyPr/>
                    <a:lstStyle/>
                    <a:p>
                      <a:r>
                        <a:rPr lang="en-US" sz="1100" dirty="0" smtClean="0"/>
                        <a:t>86% (24)</a:t>
                      </a:r>
                      <a:endParaRPr lang="en-US" sz="1100" dirty="0"/>
                    </a:p>
                  </a:txBody>
                  <a:tcPr marL="102051" marR="102051"/>
                </a:tc>
                <a:tc>
                  <a:txBody>
                    <a:bodyPr/>
                    <a:lstStyle/>
                    <a:p>
                      <a:r>
                        <a:rPr lang="en-US" sz="1100" dirty="0" smtClean="0"/>
                        <a:t>88% (31)</a:t>
                      </a:r>
                      <a:endParaRPr lang="en-US" sz="1100" dirty="0"/>
                    </a:p>
                  </a:txBody>
                  <a:tcPr marL="102051" marR="102051"/>
                </a:tc>
                <a:tc>
                  <a:txBody>
                    <a:bodyPr/>
                    <a:lstStyle/>
                    <a:p>
                      <a:r>
                        <a:rPr lang="en-US" sz="1100" dirty="0" smtClean="0"/>
                        <a:t>90% (26)</a:t>
                      </a:r>
                      <a:endParaRPr lang="en-US" sz="1100" dirty="0"/>
                    </a:p>
                  </a:txBody>
                  <a:tcPr marL="102051" marR="102051"/>
                </a:tc>
              </a:tr>
              <a:tr h="190263">
                <a:tc>
                  <a:txBody>
                    <a:bodyPr/>
                    <a:lstStyle/>
                    <a:p>
                      <a:r>
                        <a:rPr lang="en-US" sz="1100" dirty="0" smtClean="0"/>
                        <a:t>Hispanic Students </a:t>
                      </a:r>
                      <a:endParaRPr lang="en-US" sz="1100" dirty="0"/>
                    </a:p>
                  </a:txBody>
                  <a:tcPr marL="102051" marR="102051"/>
                </a:tc>
                <a:tc>
                  <a:txBody>
                    <a:bodyPr/>
                    <a:lstStyle/>
                    <a:p>
                      <a:r>
                        <a:rPr lang="en-US" sz="1100" dirty="0" smtClean="0"/>
                        <a:t>84% (13)</a:t>
                      </a:r>
                      <a:endParaRPr lang="en-US" sz="1100" dirty="0"/>
                    </a:p>
                  </a:txBody>
                  <a:tcPr marL="102051" marR="102051"/>
                </a:tc>
                <a:tc>
                  <a:txBody>
                    <a:bodyPr/>
                    <a:lstStyle/>
                    <a:p>
                      <a:r>
                        <a:rPr lang="en-US" sz="1100" dirty="0" smtClean="0"/>
                        <a:t>83% (20)</a:t>
                      </a:r>
                      <a:endParaRPr lang="en-US" sz="1100" dirty="0"/>
                    </a:p>
                  </a:txBody>
                  <a:tcPr marL="102051" marR="102051"/>
                </a:tc>
                <a:tc>
                  <a:txBody>
                    <a:bodyPr/>
                    <a:lstStyle/>
                    <a:p>
                      <a:r>
                        <a:rPr lang="en-US" sz="1100" dirty="0" smtClean="0"/>
                        <a:t>90% (20)</a:t>
                      </a:r>
                      <a:endParaRPr lang="en-US" sz="1100" dirty="0"/>
                    </a:p>
                  </a:txBody>
                  <a:tcPr marL="102051" marR="102051"/>
                </a:tc>
              </a:tr>
              <a:tr h="186547">
                <a:tc>
                  <a:txBody>
                    <a:bodyPr/>
                    <a:lstStyle/>
                    <a:p>
                      <a:r>
                        <a:rPr lang="en-US" sz="1100" dirty="0" smtClean="0"/>
                        <a:t>White Students</a:t>
                      </a:r>
                      <a:endParaRPr lang="en-US" sz="1100" dirty="0"/>
                    </a:p>
                  </a:txBody>
                  <a:tcPr marL="102051" marR="102051"/>
                </a:tc>
                <a:tc>
                  <a:txBody>
                    <a:bodyPr/>
                    <a:lstStyle/>
                    <a:p>
                      <a:r>
                        <a:rPr lang="en-US" sz="1100" dirty="0" smtClean="0"/>
                        <a:t>85% (22)</a:t>
                      </a:r>
                      <a:endParaRPr lang="en-US" sz="1100" dirty="0"/>
                    </a:p>
                  </a:txBody>
                  <a:tcPr marL="102051" marR="102051"/>
                </a:tc>
                <a:tc>
                  <a:txBody>
                    <a:bodyPr/>
                    <a:lstStyle/>
                    <a:p>
                      <a:r>
                        <a:rPr lang="en-US" sz="1100" dirty="0" smtClean="0"/>
                        <a:t>89% (23)</a:t>
                      </a:r>
                      <a:endParaRPr lang="en-US" sz="1100" dirty="0"/>
                    </a:p>
                  </a:txBody>
                  <a:tcPr marL="102051" marR="102051"/>
                </a:tc>
                <a:tc>
                  <a:txBody>
                    <a:bodyPr/>
                    <a:lstStyle/>
                    <a:p>
                      <a:r>
                        <a:rPr lang="en-US" sz="1100" dirty="0" smtClean="0"/>
                        <a:t>86% (37)</a:t>
                      </a:r>
                      <a:endParaRPr lang="en-US" sz="1100" dirty="0"/>
                    </a:p>
                  </a:txBody>
                  <a:tcPr marL="102051" marR="102051"/>
                </a:tc>
              </a:tr>
            </a:tbl>
          </a:graphicData>
        </a:graphic>
      </p:graphicFrame>
    </p:spTree>
    <p:extLst>
      <p:ext uri="{BB962C8B-B14F-4D97-AF65-F5344CB8AC3E}">
        <p14:creationId xmlns:p14="http://schemas.microsoft.com/office/powerpoint/2010/main" val="318272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ELA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55050182"/>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5650191"/>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a:tc>
                <a:tc>
                  <a:txBody>
                    <a:bodyPr/>
                    <a:lstStyle/>
                    <a:p>
                      <a:r>
                        <a:rPr lang="en-US" sz="1100" dirty="0" smtClean="0"/>
                        <a:t>84% (23)</a:t>
                      </a:r>
                      <a:endParaRPr lang="en-US" sz="1100" dirty="0"/>
                    </a:p>
                  </a:txBody>
                  <a:tcPr marL="102051" marR="102051"/>
                </a:tc>
                <a:tc>
                  <a:txBody>
                    <a:bodyPr/>
                    <a:lstStyle/>
                    <a:p>
                      <a:r>
                        <a:rPr lang="en-US" sz="1100" dirty="0" smtClean="0"/>
                        <a:t>88% (29)</a:t>
                      </a:r>
                      <a:endParaRPr lang="en-US" sz="1100" dirty="0"/>
                    </a:p>
                  </a:txBody>
                  <a:tcPr marL="102051" marR="102051"/>
                </a:tc>
                <a:tc>
                  <a:txBody>
                    <a:bodyPr/>
                    <a:lstStyle/>
                    <a:p>
                      <a:r>
                        <a:rPr lang="en-US" sz="1100" dirty="0" smtClean="0"/>
                        <a:t>88% (27)</a:t>
                      </a:r>
                      <a:endParaRPr lang="en-US" sz="1100" dirty="0"/>
                    </a:p>
                  </a:txBody>
                  <a:tcPr marL="102051" marR="102051"/>
                </a:tc>
              </a:tr>
              <a:tr h="186547">
                <a:tc>
                  <a:txBody>
                    <a:bodyPr/>
                    <a:lstStyle/>
                    <a:p>
                      <a:r>
                        <a:rPr lang="en-US" sz="1100" baseline="0" dirty="0" smtClean="0"/>
                        <a:t>S</a:t>
                      </a:r>
                      <a:r>
                        <a:rPr lang="en-US" sz="1100" dirty="0" smtClean="0"/>
                        <a:t>WD</a:t>
                      </a:r>
                      <a:endParaRPr lang="en-US" sz="1100" dirty="0"/>
                    </a:p>
                  </a:txBody>
                  <a:tcPr marL="102051" marR="102051"/>
                </a:tc>
                <a:tc>
                  <a:txBody>
                    <a:bodyPr/>
                    <a:lstStyle/>
                    <a:p>
                      <a:r>
                        <a:rPr lang="en-US" sz="1100" dirty="0" smtClean="0"/>
                        <a:t>65% (2)</a:t>
                      </a:r>
                      <a:endParaRPr lang="en-US" sz="1100" dirty="0"/>
                    </a:p>
                  </a:txBody>
                  <a:tcPr marL="102051" marR="102051"/>
                </a:tc>
                <a:tc>
                  <a:txBody>
                    <a:bodyPr/>
                    <a:lstStyle/>
                    <a:p>
                      <a:r>
                        <a:rPr lang="en-US" sz="1100" dirty="0" smtClean="0"/>
                        <a:t>74% (17)</a:t>
                      </a:r>
                      <a:endParaRPr lang="en-US" sz="1100" dirty="0"/>
                    </a:p>
                  </a:txBody>
                  <a:tcPr marL="102051" marR="102051"/>
                </a:tc>
                <a:tc>
                  <a:txBody>
                    <a:bodyPr/>
                    <a:lstStyle/>
                    <a:p>
                      <a:r>
                        <a:rPr lang="en-US" sz="1100" dirty="0" smtClean="0"/>
                        <a:t>88% (5)</a:t>
                      </a:r>
                      <a:endParaRPr lang="en-US" sz="1100" dirty="0"/>
                    </a:p>
                  </a:txBody>
                  <a:tcPr marL="102051" marR="102051"/>
                </a:tc>
              </a:tr>
              <a:tr h="190263">
                <a:tc>
                  <a:txBody>
                    <a:bodyPr/>
                    <a:lstStyle/>
                    <a:p>
                      <a:r>
                        <a:rPr lang="en-US" sz="1100" dirty="0" smtClean="0"/>
                        <a:t>ELL Students</a:t>
                      </a:r>
                      <a:endParaRPr lang="en-US" sz="1100" dirty="0"/>
                    </a:p>
                  </a:txBody>
                  <a:tcPr marL="102051" marR="102051"/>
                </a:tc>
                <a:tc>
                  <a:txBody>
                    <a:bodyPr/>
                    <a:lstStyle/>
                    <a:p>
                      <a:r>
                        <a:rPr lang="en-US" sz="1100" dirty="0" smtClean="0"/>
                        <a:t>86% (7)</a:t>
                      </a:r>
                      <a:endParaRPr lang="en-US" sz="1100" dirty="0"/>
                    </a:p>
                  </a:txBody>
                  <a:tcPr marL="102051" marR="102051"/>
                </a:tc>
                <a:tc>
                  <a:txBody>
                    <a:bodyPr/>
                    <a:lstStyle/>
                    <a:p>
                      <a:r>
                        <a:rPr lang="en-US" sz="1100" dirty="0" smtClean="0"/>
                        <a:t>74% (0)</a:t>
                      </a:r>
                      <a:endParaRPr lang="en-US" sz="1100" dirty="0"/>
                    </a:p>
                  </a:txBody>
                  <a:tcPr marL="102051" marR="102051"/>
                </a:tc>
                <a:tc>
                  <a:txBody>
                    <a:bodyPr/>
                    <a:lstStyle/>
                    <a:p>
                      <a:r>
                        <a:rPr lang="en-US" sz="1100" dirty="0" smtClean="0"/>
                        <a:t>92% (11)</a:t>
                      </a:r>
                      <a:endParaRPr lang="en-US" sz="1100" dirty="0"/>
                    </a:p>
                  </a:txBody>
                  <a:tcPr marL="102051" marR="102051"/>
                </a:tc>
              </a:tr>
              <a:tr h="186547">
                <a:tc>
                  <a:txBody>
                    <a:bodyPr/>
                    <a:lstStyle/>
                    <a:p>
                      <a:r>
                        <a:rPr lang="en-US" sz="1100" dirty="0" smtClean="0"/>
                        <a:t>ED Students</a:t>
                      </a:r>
                      <a:endParaRPr lang="en-US" sz="1100" dirty="0"/>
                    </a:p>
                  </a:txBody>
                  <a:tcPr marL="102051" marR="102051"/>
                </a:tc>
                <a:tc>
                  <a:txBody>
                    <a:bodyPr/>
                    <a:lstStyle/>
                    <a:p>
                      <a:r>
                        <a:rPr lang="en-US" sz="1100" dirty="0" smtClean="0"/>
                        <a:t>82% (21)</a:t>
                      </a:r>
                      <a:endParaRPr lang="en-US" sz="1100" dirty="0"/>
                    </a:p>
                  </a:txBody>
                  <a:tcPr marL="102051" marR="102051"/>
                </a:tc>
                <a:tc>
                  <a:txBody>
                    <a:bodyPr/>
                    <a:lstStyle/>
                    <a:p>
                      <a:r>
                        <a:rPr lang="en-US" sz="1100" dirty="0" smtClean="0"/>
                        <a:t>87% (23)</a:t>
                      </a:r>
                      <a:endParaRPr lang="en-US" sz="1100" dirty="0"/>
                    </a:p>
                  </a:txBody>
                  <a:tcPr marL="102051" marR="102051"/>
                </a:tc>
                <a:tc>
                  <a:txBody>
                    <a:bodyPr/>
                    <a:lstStyle/>
                    <a:p>
                      <a:r>
                        <a:rPr lang="en-US" sz="1100" dirty="0" smtClean="0"/>
                        <a:t>89% (22)</a:t>
                      </a:r>
                      <a:endParaRPr lang="en-US" sz="1100" dirty="0"/>
                    </a:p>
                  </a:txBody>
                  <a:tcPr marL="102051" marR="102051"/>
                </a:tc>
              </a:tr>
            </a:tbl>
          </a:graphicData>
        </a:graphic>
      </p:graphicFrame>
    </p:spTree>
    <p:extLst>
      <p:ext uri="{BB962C8B-B14F-4D97-AF65-F5344CB8AC3E}">
        <p14:creationId xmlns:p14="http://schemas.microsoft.com/office/powerpoint/2010/main" val="4247445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Data </a:t>
            </a:r>
            <a:r>
              <a:rPr lang="en-US" dirty="0" smtClean="0"/>
              <a:t>Analysis</a:t>
            </a:r>
            <a:endParaRPr lang="en-US" dirty="0"/>
          </a:p>
        </p:txBody>
      </p:sp>
      <p:sp>
        <p:nvSpPr>
          <p:cNvPr id="3" name="Content Placeholder 2"/>
          <p:cNvSpPr>
            <a:spLocks noGrp="1"/>
          </p:cNvSpPr>
          <p:nvPr>
            <p:ph sz="quarter" idx="1"/>
          </p:nvPr>
        </p:nvSpPr>
        <p:spPr/>
        <p:txBody>
          <a:bodyPr/>
          <a:lstStyle/>
          <a:p>
            <a:r>
              <a:rPr lang="en-US" dirty="0" smtClean="0"/>
              <a:t>Progress has been made overall each year</a:t>
            </a:r>
          </a:p>
          <a:p>
            <a:r>
              <a:rPr lang="en-US" dirty="0" smtClean="0"/>
              <a:t>There </a:t>
            </a:r>
            <a:r>
              <a:rPr lang="en-US" dirty="0"/>
              <a:t>is no significant gap in any of our student groups compared to “all </a:t>
            </a:r>
            <a:r>
              <a:rPr lang="en-US" dirty="0" smtClean="0"/>
              <a:t>students”</a:t>
            </a:r>
          </a:p>
          <a:p>
            <a:r>
              <a:rPr lang="en-US" dirty="0" smtClean="0"/>
              <a:t>Succeeded </a:t>
            </a:r>
            <a:r>
              <a:rPr lang="en-US" dirty="0"/>
              <a:t>at closing the achievement gap in subgroup of </a:t>
            </a:r>
            <a:r>
              <a:rPr lang="en-US" dirty="0" smtClean="0"/>
              <a:t>SWD and ELL</a:t>
            </a:r>
          </a:p>
          <a:p>
            <a:r>
              <a:rPr lang="en-US" dirty="0" smtClean="0"/>
              <a:t>White Students have decreased in proficiency </a:t>
            </a:r>
          </a:p>
          <a:p>
            <a:r>
              <a:rPr lang="en-US" dirty="0" smtClean="0"/>
              <a:t>Hispanic Students have increased in proficiency </a:t>
            </a:r>
            <a:endParaRPr lang="en-US" dirty="0"/>
          </a:p>
          <a:p>
            <a:endParaRPr lang="en-US" dirty="0"/>
          </a:p>
        </p:txBody>
      </p:sp>
    </p:spTree>
    <p:extLst>
      <p:ext uri="{BB962C8B-B14F-4D97-AF65-F5344CB8AC3E}">
        <p14:creationId xmlns:p14="http://schemas.microsoft.com/office/powerpoint/2010/main" val="1141028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Autofit/>
          </a:bodyPr>
          <a:lstStyle/>
          <a:p>
            <a:r>
              <a:rPr lang="en-US" sz="4800" dirty="0" smtClean="0"/>
              <a:t>Purpose</a:t>
            </a:r>
            <a:endParaRPr lang="en-US" sz="4800" dirty="0"/>
          </a:p>
        </p:txBody>
      </p:sp>
      <p:sp>
        <p:nvSpPr>
          <p:cNvPr id="3" name="Content Placeholder 2"/>
          <p:cNvSpPr>
            <a:spLocks noGrp="1"/>
          </p:cNvSpPr>
          <p:nvPr>
            <p:ph sz="quarter" idx="1"/>
          </p:nvPr>
        </p:nvSpPr>
        <p:spPr/>
        <p:txBody>
          <a:bodyPr>
            <a:normAutofit lnSpcReduction="10000"/>
          </a:bodyPr>
          <a:lstStyle/>
          <a:p>
            <a:r>
              <a:rPr lang="en-US" dirty="0" smtClean="0"/>
              <a:t>To provide a summary of Student Achievement Results at Powder Springs Elementary, as measured by the </a:t>
            </a:r>
            <a:r>
              <a:rPr lang="en-US" dirty="0"/>
              <a:t>statewide accountability </a:t>
            </a:r>
            <a:r>
              <a:rPr lang="en-US" dirty="0" smtClean="0"/>
              <a:t>test</a:t>
            </a:r>
            <a:endParaRPr lang="en-US" dirty="0"/>
          </a:p>
          <a:p>
            <a:r>
              <a:rPr lang="en-US" dirty="0" smtClean="0"/>
              <a:t>To </a:t>
            </a:r>
            <a:r>
              <a:rPr lang="en-US" dirty="0"/>
              <a:t>get comfortable talking about </a:t>
            </a:r>
            <a:r>
              <a:rPr lang="en-US" dirty="0" smtClean="0"/>
              <a:t>school </a:t>
            </a:r>
            <a:r>
              <a:rPr lang="en-US" dirty="0"/>
              <a:t>data</a:t>
            </a:r>
          </a:p>
          <a:p>
            <a:r>
              <a:rPr lang="en-US" dirty="0"/>
              <a:t>To identify </a:t>
            </a:r>
            <a:r>
              <a:rPr lang="en-US" dirty="0" smtClean="0"/>
              <a:t>strengths </a:t>
            </a:r>
            <a:r>
              <a:rPr lang="en-US" dirty="0"/>
              <a:t>and weaknesses</a:t>
            </a:r>
          </a:p>
          <a:p>
            <a:r>
              <a:rPr lang="en-US" dirty="0"/>
              <a:t>To create an action plan that focuses on improving student </a:t>
            </a:r>
            <a:r>
              <a:rPr lang="en-US" dirty="0" smtClean="0"/>
              <a:t>achievement</a:t>
            </a:r>
          </a:p>
          <a:p>
            <a:r>
              <a:rPr lang="en-US" dirty="0" smtClean="0"/>
              <a:t>… By isolating </a:t>
            </a:r>
            <a:r>
              <a:rPr lang="en-US" dirty="0"/>
              <a:t>trends, </a:t>
            </a:r>
            <a:r>
              <a:rPr lang="en-US" dirty="0" smtClean="0"/>
              <a:t>identifying areas </a:t>
            </a:r>
            <a:r>
              <a:rPr lang="en-US" dirty="0"/>
              <a:t>of strength and </a:t>
            </a:r>
            <a:r>
              <a:rPr lang="en-US" dirty="0" smtClean="0"/>
              <a:t>that need improvement</a:t>
            </a:r>
            <a:r>
              <a:rPr lang="en-US" dirty="0"/>
              <a:t>, we can </a:t>
            </a:r>
            <a:r>
              <a:rPr lang="en-US" dirty="0" smtClean="0"/>
              <a:t>begin the necessary </a:t>
            </a:r>
            <a:r>
              <a:rPr lang="en-US" dirty="0"/>
              <a:t>conversations </a:t>
            </a:r>
            <a:r>
              <a:rPr lang="en-US" dirty="0" smtClean="0"/>
              <a:t>that increase student learning. </a:t>
            </a:r>
            <a:endParaRPr lang="en-US" dirty="0"/>
          </a:p>
          <a:p>
            <a:endParaRPr lang="en-US" dirty="0"/>
          </a:p>
        </p:txBody>
      </p:sp>
    </p:spTree>
    <p:extLst>
      <p:ext uri="{BB962C8B-B14F-4D97-AF65-F5344CB8AC3E}">
        <p14:creationId xmlns:p14="http://schemas.microsoft.com/office/powerpoint/2010/main" val="2742330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590800"/>
            <a:ext cx="441960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a:t>Powder Springs </a:t>
            </a:r>
            <a:r>
              <a:rPr lang="en-US" sz="3600" dirty="0" smtClean="0">
                <a:latin typeface="+mj-lt"/>
              </a:rPr>
              <a:t>Math </a:t>
            </a:r>
            <a:r>
              <a:rPr lang="en-US" sz="3600" dirty="0" smtClean="0">
                <a:latin typeface="+mj-lt"/>
              </a:rPr>
              <a:t>CRCT Data</a:t>
            </a:r>
            <a:endParaRPr lang="en-US" sz="3600" dirty="0">
              <a:latin typeface="+mj-lt"/>
            </a:endParaRPr>
          </a:p>
        </p:txBody>
      </p:sp>
    </p:spTree>
    <p:extLst>
      <p:ext uri="{BB962C8B-B14F-4D97-AF65-F5344CB8AC3E}">
        <p14:creationId xmlns:p14="http://schemas.microsoft.com/office/powerpoint/2010/main" val="2158078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Math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388003222"/>
              </p:ext>
            </p:extLst>
          </p:nvPr>
        </p:nvGraphicFramePr>
        <p:xfrm>
          <a:off x="301624" y="1527174"/>
          <a:ext cx="8537575" cy="5178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07231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Math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699614029"/>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419943301"/>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marL="102051" marR="102051"/>
                </a:tc>
                <a:tc>
                  <a:txBody>
                    <a:bodyPr/>
                    <a:lstStyle/>
                    <a:p>
                      <a:r>
                        <a:rPr lang="en-US" sz="1100" dirty="0" smtClean="0"/>
                        <a:t>77% (27)</a:t>
                      </a:r>
                      <a:endParaRPr lang="en-US" sz="1100" dirty="0"/>
                    </a:p>
                  </a:txBody>
                  <a:tcPr marL="102051" marR="102051"/>
                </a:tc>
                <a:tc>
                  <a:txBody>
                    <a:bodyPr/>
                    <a:lstStyle/>
                    <a:p>
                      <a:r>
                        <a:rPr lang="en-US" sz="1100" dirty="0" smtClean="0"/>
                        <a:t>72% (27)</a:t>
                      </a:r>
                      <a:endParaRPr lang="en-US" sz="1100" dirty="0"/>
                    </a:p>
                  </a:txBody>
                  <a:tcPr marL="102051" marR="102051"/>
                </a:tc>
                <a:tc>
                  <a:txBody>
                    <a:bodyPr/>
                    <a:lstStyle/>
                    <a:p>
                      <a:r>
                        <a:rPr lang="en-US" sz="1100" dirty="0" smtClean="0"/>
                        <a:t>79% (31)</a:t>
                      </a:r>
                      <a:endParaRPr lang="en-US" sz="1100" dirty="0"/>
                    </a:p>
                  </a:txBody>
                  <a:tcPr marL="102051" marR="102051"/>
                </a:tc>
              </a:tr>
              <a:tr h="186547">
                <a:tc>
                  <a:txBody>
                    <a:bodyPr/>
                    <a:lstStyle/>
                    <a:p>
                      <a:r>
                        <a:rPr lang="en-US" sz="1100" dirty="0" smtClean="0"/>
                        <a:t>Black Students</a:t>
                      </a:r>
                      <a:endParaRPr lang="en-US" sz="1100" dirty="0"/>
                    </a:p>
                  </a:txBody>
                  <a:tcPr marL="102051" marR="102051"/>
                </a:tc>
                <a:tc>
                  <a:txBody>
                    <a:bodyPr/>
                    <a:lstStyle/>
                    <a:p>
                      <a:r>
                        <a:rPr lang="en-US" sz="1100" dirty="0" smtClean="0"/>
                        <a:t>74% (27)</a:t>
                      </a:r>
                      <a:endParaRPr lang="en-US" sz="1100" dirty="0"/>
                    </a:p>
                  </a:txBody>
                  <a:tcPr marL="102051" marR="102051"/>
                </a:tc>
                <a:tc>
                  <a:txBody>
                    <a:bodyPr/>
                    <a:lstStyle/>
                    <a:p>
                      <a:r>
                        <a:rPr lang="en-US" sz="1100" dirty="0" smtClean="0"/>
                        <a:t>73% (28)</a:t>
                      </a:r>
                      <a:endParaRPr lang="en-US" sz="1100" dirty="0"/>
                    </a:p>
                  </a:txBody>
                  <a:tcPr marL="102051" marR="102051"/>
                </a:tc>
                <a:tc>
                  <a:txBody>
                    <a:bodyPr/>
                    <a:lstStyle/>
                    <a:p>
                      <a:r>
                        <a:rPr lang="en-US" sz="1100" dirty="0" smtClean="0"/>
                        <a:t>81% (30)</a:t>
                      </a:r>
                      <a:endParaRPr lang="en-US" sz="1100" dirty="0"/>
                    </a:p>
                  </a:txBody>
                  <a:tcPr marL="102051" marR="102051"/>
                </a:tc>
              </a:tr>
              <a:tr h="190263">
                <a:tc>
                  <a:txBody>
                    <a:bodyPr/>
                    <a:lstStyle/>
                    <a:p>
                      <a:r>
                        <a:rPr lang="en-US" sz="1100" dirty="0" smtClean="0"/>
                        <a:t>Hispanic Students </a:t>
                      </a:r>
                      <a:endParaRPr lang="en-US" sz="1100" dirty="0"/>
                    </a:p>
                  </a:txBody>
                  <a:tcPr marL="102051" marR="102051"/>
                </a:tc>
                <a:tc>
                  <a:txBody>
                    <a:bodyPr/>
                    <a:lstStyle/>
                    <a:p>
                      <a:r>
                        <a:rPr lang="en-US" sz="1100" dirty="0" smtClean="0"/>
                        <a:t>67% (13)</a:t>
                      </a:r>
                      <a:endParaRPr lang="en-US" sz="1100" dirty="0"/>
                    </a:p>
                  </a:txBody>
                  <a:tcPr marL="102051" marR="102051"/>
                </a:tc>
                <a:tc>
                  <a:txBody>
                    <a:bodyPr/>
                    <a:lstStyle/>
                    <a:p>
                      <a:r>
                        <a:rPr lang="en-US" sz="1100" dirty="0" smtClean="0"/>
                        <a:t>67% (19)</a:t>
                      </a:r>
                      <a:endParaRPr lang="en-US" sz="1100" dirty="0"/>
                    </a:p>
                  </a:txBody>
                  <a:tcPr marL="102051" marR="102051"/>
                </a:tc>
                <a:tc>
                  <a:txBody>
                    <a:bodyPr/>
                    <a:lstStyle/>
                    <a:p>
                      <a:r>
                        <a:rPr lang="en-US" sz="1100" dirty="0" smtClean="0"/>
                        <a:t>74% (23)</a:t>
                      </a:r>
                      <a:endParaRPr lang="en-US" sz="1100" dirty="0"/>
                    </a:p>
                  </a:txBody>
                  <a:tcPr marL="102051" marR="102051"/>
                </a:tc>
              </a:tr>
              <a:tr h="186547">
                <a:tc>
                  <a:txBody>
                    <a:bodyPr/>
                    <a:lstStyle/>
                    <a:p>
                      <a:r>
                        <a:rPr lang="en-US" sz="1100" dirty="0" smtClean="0"/>
                        <a:t>White Students</a:t>
                      </a:r>
                      <a:endParaRPr lang="en-US" sz="1100" dirty="0"/>
                    </a:p>
                  </a:txBody>
                  <a:tcPr marL="102051" marR="102051"/>
                </a:tc>
                <a:tc>
                  <a:txBody>
                    <a:bodyPr/>
                    <a:lstStyle/>
                    <a:p>
                      <a:r>
                        <a:rPr lang="en-US" sz="1100" dirty="0" smtClean="0"/>
                        <a:t>78% (30)</a:t>
                      </a:r>
                      <a:endParaRPr lang="en-US" sz="1100" dirty="0"/>
                    </a:p>
                  </a:txBody>
                  <a:tcPr marL="102051" marR="102051"/>
                </a:tc>
                <a:tc>
                  <a:txBody>
                    <a:bodyPr/>
                    <a:lstStyle/>
                    <a:p>
                      <a:r>
                        <a:rPr lang="en-US" sz="1100" dirty="0" smtClean="0"/>
                        <a:t>74% (25)</a:t>
                      </a:r>
                      <a:endParaRPr lang="en-US" sz="1100" dirty="0"/>
                    </a:p>
                  </a:txBody>
                  <a:tcPr marL="102051" marR="102051"/>
                </a:tc>
                <a:tc>
                  <a:txBody>
                    <a:bodyPr/>
                    <a:lstStyle/>
                    <a:p>
                      <a:r>
                        <a:rPr lang="en-US" sz="1100" dirty="0" smtClean="0"/>
                        <a:t>75% (42)</a:t>
                      </a:r>
                      <a:endParaRPr lang="en-US" sz="1100" dirty="0"/>
                    </a:p>
                  </a:txBody>
                  <a:tcPr marL="102051" marR="102051"/>
                </a:tc>
              </a:tr>
            </a:tbl>
          </a:graphicData>
        </a:graphic>
      </p:graphicFrame>
    </p:spTree>
    <p:extLst>
      <p:ext uri="{BB962C8B-B14F-4D97-AF65-F5344CB8AC3E}">
        <p14:creationId xmlns:p14="http://schemas.microsoft.com/office/powerpoint/2010/main" val="3506065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Math </a:t>
            </a:r>
            <a:r>
              <a:rPr lang="en-US" dirty="0" smtClean="0"/>
              <a:t>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04796310"/>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47876567"/>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a:tc>
                <a:tc>
                  <a:txBody>
                    <a:bodyPr/>
                    <a:lstStyle/>
                    <a:p>
                      <a:r>
                        <a:rPr lang="en-US" sz="1100" dirty="0" smtClean="0"/>
                        <a:t>77% (27)</a:t>
                      </a:r>
                      <a:endParaRPr lang="en-US" sz="1100" dirty="0"/>
                    </a:p>
                  </a:txBody>
                  <a:tcPr marL="102051" marR="102051"/>
                </a:tc>
                <a:tc>
                  <a:txBody>
                    <a:bodyPr/>
                    <a:lstStyle/>
                    <a:p>
                      <a:r>
                        <a:rPr lang="en-US" sz="1100" dirty="0" smtClean="0"/>
                        <a:t>72% (27)</a:t>
                      </a:r>
                      <a:endParaRPr lang="en-US" sz="1100" dirty="0"/>
                    </a:p>
                  </a:txBody>
                  <a:tcPr marL="102051" marR="102051"/>
                </a:tc>
                <a:tc>
                  <a:txBody>
                    <a:bodyPr/>
                    <a:lstStyle/>
                    <a:p>
                      <a:r>
                        <a:rPr lang="en-US" sz="1100" dirty="0" smtClean="0"/>
                        <a:t>79% (31)</a:t>
                      </a:r>
                      <a:endParaRPr lang="en-US" sz="1100" dirty="0"/>
                    </a:p>
                  </a:txBody>
                  <a:tcPr marL="102051" marR="102051"/>
                </a:tc>
              </a:tr>
              <a:tr h="186547">
                <a:tc>
                  <a:txBody>
                    <a:bodyPr/>
                    <a:lstStyle/>
                    <a:p>
                      <a:r>
                        <a:rPr lang="en-US" sz="1100" baseline="0" dirty="0" smtClean="0"/>
                        <a:t>S</a:t>
                      </a:r>
                      <a:r>
                        <a:rPr lang="en-US" sz="1100" dirty="0" smtClean="0"/>
                        <a:t>WD</a:t>
                      </a:r>
                      <a:endParaRPr lang="en-US" sz="1100" dirty="0"/>
                    </a:p>
                  </a:txBody>
                  <a:tcPr marL="102051" marR="102051"/>
                </a:tc>
                <a:tc>
                  <a:txBody>
                    <a:bodyPr/>
                    <a:lstStyle/>
                    <a:p>
                      <a:r>
                        <a:rPr lang="en-US" sz="1100" dirty="0" smtClean="0"/>
                        <a:t>52% (9)</a:t>
                      </a:r>
                      <a:endParaRPr lang="en-US" sz="1100" dirty="0"/>
                    </a:p>
                  </a:txBody>
                  <a:tcPr marL="102051" marR="102051"/>
                </a:tc>
                <a:tc>
                  <a:txBody>
                    <a:bodyPr/>
                    <a:lstStyle/>
                    <a:p>
                      <a:r>
                        <a:rPr lang="en-US" sz="1100" dirty="0" smtClean="0"/>
                        <a:t>54% (14)</a:t>
                      </a:r>
                      <a:endParaRPr lang="en-US" sz="1100" dirty="0"/>
                    </a:p>
                  </a:txBody>
                  <a:tcPr marL="102051" marR="102051"/>
                </a:tc>
                <a:tc>
                  <a:txBody>
                    <a:bodyPr/>
                    <a:lstStyle/>
                    <a:p>
                      <a:r>
                        <a:rPr lang="en-US" sz="1100" dirty="0" smtClean="0"/>
                        <a:t>66% (18)</a:t>
                      </a:r>
                      <a:endParaRPr lang="en-US" sz="1100" dirty="0"/>
                    </a:p>
                  </a:txBody>
                  <a:tcPr marL="102051" marR="102051"/>
                </a:tc>
              </a:tr>
              <a:tr h="190263">
                <a:tc>
                  <a:txBody>
                    <a:bodyPr/>
                    <a:lstStyle/>
                    <a:p>
                      <a:r>
                        <a:rPr lang="en-US" sz="1100" dirty="0" smtClean="0"/>
                        <a:t>ELL Students</a:t>
                      </a:r>
                      <a:endParaRPr lang="en-US" sz="1100" dirty="0"/>
                    </a:p>
                  </a:txBody>
                  <a:tcPr marL="102051" marR="102051"/>
                </a:tc>
                <a:tc>
                  <a:txBody>
                    <a:bodyPr/>
                    <a:lstStyle/>
                    <a:p>
                      <a:r>
                        <a:rPr lang="en-US" sz="1100" dirty="0" smtClean="0"/>
                        <a:t>74% (15)</a:t>
                      </a:r>
                      <a:endParaRPr lang="en-US" sz="1100" dirty="0"/>
                    </a:p>
                  </a:txBody>
                  <a:tcPr marL="102051" marR="102051"/>
                </a:tc>
                <a:tc>
                  <a:txBody>
                    <a:bodyPr/>
                    <a:lstStyle/>
                    <a:p>
                      <a:r>
                        <a:rPr lang="en-US" sz="1100" dirty="0" smtClean="0"/>
                        <a:t>58% (16)</a:t>
                      </a:r>
                      <a:endParaRPr lang="en-US" sz="1100" dirty="0"/>
                    </a:p>
                  </a:txBody>
                  <a:tcPr marL="102051" marR="102051"/>
                </a:tc>
                <a:tc>
                  <a:txBody>
                    <a:bodyPr/>
                    <a:lstStyle/>
                    <a:p>
                      <a:r>
                        <a:rPr lang="en-US" sz="1100" dirty="0" smtClean="0"/>
                        <a:t>80% (15)</a:t>
                      </a:r>
                      <a:endParaRPr lang="en-US" sz="1100" dirty="0"/>
                    </a:p>
                  </a:txBody>
                  <a:tcPr marL="102051" marR="102051"/>
                </a:tc>
              </a:tr>
              <a:tr h="186547">
                <a:tc>
                  <a:txBody>
                    <a:bodyPr/>
                    <a:lstStyle/>
                    <a:p>
                      <a:r>
                        <a:rPr lang="en-US" sz="1100" dirty="0" smtClean="0"/>
                        <a:t>ED Students</a:t>
                      </a:r>
                      <a:endParaRPr lang="en-US" sz="1100" dirty="0"/>
                    </a:p>
                  </a:txBody>
                  <a:tcPr marL="102051" marR="102051"/>
                </a:tc>
                <a:tc>
                  <a:txBody>
                    <a:bodyPr/>
                    <a:lstStyle/>
                    <a:p>
                      <a:r>
                        <a:rPr lang="en-US" sz="1100" dirty="0" smtClean="0"/>
                        <a:t>72% (20)</a:t>
                      </a:r>
                      <a:endParaRPr lang="en-US" sz="1100" dirty="0"/>
                    </a:p>
                  </a:txBody>
                  <a:tcPr marL="102051" marR="102051"/>
                </a:tc>
                <a:tc>
                  <a:txBody>
                    <a:bodyPr/>
                    <a:lstStyle/>
                    <a:p>
                      <a:r>
                        <a:rPr lang="en-US" sz="1100" dirty="0" smtClean="0"/>
                        <a:t>73% (25)</a:t>
                      </a:r>
                      <a:endParaRPr lang="en-US" sz="1100" dirty="0"/>
                    </a:p>
                  </a:txBody>
                  <a:tcPr marL="102051" marR="102051"/>
                </a:tc>
                <a:tc>
                  <a:txBody>
                    <a:bodyPr/>
                    <a:lstStyle/>
                    <a:p>
                      <a:r>
                        <a:rPr lang="en-US" sz="1100" dirty="0" smtClean="0"/>
                        <a:t>76% (28)</a:t>
                      </a:r>
                      <a:endParaRPr lang="en-US" sz="1100" dirty="0"/>
                    </a:p>
                  </a:txBody>
                  <a:tcPr marL="102051" marR="102051"/>
                </a:tc>
              </a:tr>
            </a:tbl>
          </a:graphicData>
        </a:graphic>
      </p:graphicFrame>
    </p:spTree>
    <p:extLst>
      <p:ext uri="{BB962C8B-B14F-4D97-AF65-F5344CB8AC3E}">
        <p14:creationId xmlns:p14="http://schemas.microsoft.com/office/powerpoint/2010/main" val="2507161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Data </a:t>
            </a:r>
            <a:r>
              <a:rPr lang="en-US" dirty="0" smtClean="0"/>
              <a:t>Analysis</a:t>
            </a:r>
            <a:endParaRPr lang="en-US" dirty="0"/>
          </a:p>
        </p:txBody>
      </p:sp>
      <p:sp>
        <p:nvSpPr>
          <p:cNvPr id="3" name="Content Placeholder 2"/>
          <p:cNvSpPr>
            <a:spLocks noGrp="1"/>
          </p:cNvSpPr>
          <p:nvPr>
            <p:ph sz="quarter" idx="1"/>
          </p:nvPr>
        </p:nvSpPr>
        <p:spPr/>
        <p:txBody>
          <a:bodyPr/>
          <a:lstStyle/>
          <a:p>
            <a:r>
              <a:rPr lang="en-US" dirty="0" smtClean="0"/>
              <a:t>From 2012-2013, 79</a:t>
            </a:r>
            <a:r>
              <a:rPr lang="en-US" dirty="0"/>
              <a:t>% of “all” students met or exceeded standards, compared to 89% of students within the </a:t>
            </a:r>
            <a:r>
              <a:rPr lang="en-US" dirty="0" smtClean="0"/>
              <a:t>district</a:t>
            </a:r>
          </a:p>
          <a:p>
            <a:pPr lvl="1"/>
            <a:r>
              <a:rPr lang="en-US" dirty="0"/>
              <a:t>Students at </a:t>
            </a:r>
            <a:r>
              <a:rPr lang="en-US" dirty="0" smtClean="0"/>
              <a:t>Powder Springs are performing lower than </a:t>
            </a:r>
            <a:r>
              <a:rPr lang="en-US" dirty="0"/>
              <a:t>the </a:t>
            </a:r>
            <a:r>
              <a:rPr lang="en-US" dirty="0" smtClean="0"/>
              <a:t>district on </a:t>
            </a:r>
            <a:r>
              <a:rPr lang="en-US" dirty="0"/>
              <a:t>the Math </a:t>
            </a:r>
            <a:r>
              <a:rPr lang="en-US" dirty="0" smtClean="0"/>
              <a:t>CRCT</a:t>
            </a:r>
          </a:p>
          <a:p>
            <a:r>
              <a:rPr lang="en-US" dirty="0" smtClean="0"/>
              <a:t>Only 66</a:t>
            </a:r>
            <a:r>
              <a:rPr lang="en-US" dirty="0"/>
              <a:t>% of </a:t>
            </a:r>
            <a:r>
              <a:rPr lang="en-US" dirty="0" smtClean="0"/>
              <a:t>SWD met </a:t>
            </a:r>
            <a:r>
              <a:rPr lang="en-US" dirty="0"/>
              <a:t>or exceeded standards on the math section of the </a:t>
            </a:r>
            <a:r>
              <a:rPr lang="en-US" dirty="0" smtClean="0"/>
              <a:t>CRCT</a:t>
            </a:r>
          </a:p>
          <a:p>
            <a:pPr lvl="1"/>
            <a:r>
              <a:rPr lang="en-US" dirty="0" smtClean="0"/>
              <a:t>Subgroup </a:t>
            </a:r>
            <a:r>
              <a:rPr lang="en-US" dirty="0"/>
              <a:t>increased by 12 percentage points from </a:t>
            </a:r>
            <a:r>
              <a:rPr lang="en-US" dirty="0" smtClean="0"/>
              <a:t>2011-2012  </a:t>
            </a:r>
          </a:p>
          <a:p>
            <a:pPr lvl="1"/>
            <a:r>
              <a:rPr lang="en-US" dirty="0" smtClean="0"/>
              <a:t>Progress is evident but needs to still be made</a:t>
            </a:r>
            <a:endParaRPr lang="en-US" dirty="0"/>
          </a:p>
          <a:p>
            <a:endParaRPr lang="en-US" dirty="0"/>
          </a:p>
        </p:txBody>
      </p:sp>
    </p:spTree>
    <p:extLst>
      <p:ext uri="{BB962C8B-B14F-4D97-AF65-F5344CB8AC3E}">
        <p14:creationId xmlns:p14="http://schemas.microsoft.com/office/powerpoint/2010/main" val="1140060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2590800"/>
            <a:ext cx="480060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a:t>Powder Springs </a:t>
            </a:r>
            <a:r>
              <a:rPr lang="en-US" sz="3600" dirty="0" smtClean="0">
                <a:latin typeface="+mj-lt"/>
              </a:rPr>
              <a:t>Science </a:t>
            </a:r>
            <a:r>
              <a:rPr lang="en-US" sz="3600" dirty="0" smtClean="0">
                <a:latin typeface="+mj-lt"/>
              </a:rPr>
              <a:t>CRCT Data</a:t>
            </a:r>
            <a:endParaRPr lang="en-US" sz="3600" dirty="0">
              <a:latin typeface="+mj-lt"/>
            </a:endParaRPr>
          </a:p>
        </p:txBody>
      </p:sp>
    </p:spTree>
    <p:extLst>
      <p:ext uri="{BB962C8B-B14F-4D97-AF65-F5344CB8AC3E}">
        <p14:creationId xmlns:p14="http://schemas.microsoft.com/office/powerpoint/2010/main" val="970294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486011702"/>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54375333"/>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marL="102051" marR="102051"/>
                </a:tc>
                <a:tc>
                  <a:txBody>
                    <a:bodyPr/>
                    <a:lstStyle/>
                    <a:p>
                      <a:r>
                        <a:rPr lang="en-US" sz="1100" dirty="0" smtClean="0"/>
                        <a:t>67% (21)</a:t>
                      </a:r>
                      <a:endParaRPr lang="en-US" sz="1100" dirty="0"/>
                    </a:p>
                  </a:txBody>
                  <a:tcPr marL="102051" marR="102051"/>
                </a:tc>
                <a:tc>
                  <a:txBody>
                    <a:bodyPr/>
                    <a:lstStyle/>
                    <a:p>
                      <a:r>
                        <a:rPr lang="en-US" sz="1100" dirty="0" smtClean="0"/>
                        <a:t>68% (27)</a:t>
                      </a:r>
                      <a:endParaRPr lang="en-US" sz="1100" dirty="0"/>
                    </a:p>
                  </a:txBody>
                  <a:tcPr marL="102051" marR="102051"/>
                </a:tc>
                <a:tc>
                  <a:txBody>
                    <a:bodyPr/>
                    <a:lstStyle/>
                    <a:p>
                      <a:r>
                        <a:rPr lang="en-US" sz="1100" dirty="0" smtClean="0"/>
                        <a:t>70% (21)</a:t>
                      </a:r>
                      <a:endParaRPr lang="en-US" sz="1100" dirty="0"/>
                    </a:p>
                  </a:txBody>
                  <a:tcPr marL="102051" marR="102051"/>
                </a:tc>
              </a:tr>
              <a:tr h="186547">
                <a:tc>
                  <a:txBody>
                    <a:bodyPr/>
                    <a:lstStyle/>
                    <a:p>
                      <a:r>
                        <a:rPr lang="en-US" sz="1100" dirty="0" smtClean="0"/>
                        <a:t>Black Students</a:t>
                      </a:r>
                      <a:endParaRPr lang="en-US" sz="1100" dirty="0"/>
                    </a:p>
                  </a:txBody>
                  <a:tcPr marL="102051" marR="102051"/>
                </a:tc>
                <a:tc>
                  <a:txBody>
                    <a:bodyPr/>
                    <a:lstStyle/>
                    <a:p>
                      <a:r>
                        <a:rPr lang="en-US" sz="1100" dirty="0" smtClean="0"/>
                        <a:t>65% (19)</a:t>
                      </a:r>
                      <a:endParaRPr lang="en-US" sz="1100" dirty="0"/>
                    </a:p>
                  </a:txBody>
                  <a:tcPr marL="102051" marR="102051"/>
                </a:tc>
                <a:tc>
                  <a:txBody>
                    <a:bodyPr/>
                    <a:lstStyle/>
                    <a:p>
                      <a:r>
                        <a:rPr lang="en-US" sz="1100" dirty="0" smtClean="0"/>
                        <a:t>64% (24)</a:t>
                      </a:r>
                      <a:endParaRPr lang="en-US" sz="1100" dirty="0"/>
                    </a:p>
                  </a:txBody>
                  <a:tcPr marL="102051" marR="102051"/>
                </a:tc>
                <a:tc>
                  <a:txBody>
                    <a:bodyPr/>
                    <a:lstStyle/>
                    <a:p>
                      <a:r>
                        <a:rPr lang="en-US" sz="1100" dirty="0" smtClean="0"/>
                        <a:t>71% (19)</a:t>
                      </a:r>
                      <a:endParaRPr lang="en-US" sz="1100" dirty="0"/>
                    </a:p>
                  </a:txBody>
                  <a:tcPr marL="102051" marR="102051"/>
                </a:tc>
              </a:tr>
              <a:tr h="190263">
                <a:tc>
                  <a:txBody>
                    <a:bodyPr/>
                    <a:lstStyle/>
                    <a:p>
                      <a:r>
                        <a:rPr lang="en-US" sz="1100" dirty="0" smtClean="0"/>
                        <a:t>Hispanic Students </a:t>
                      </a:r>
                      <a:endParaRPr lang="en-US" sz="1100" dirty="0"/>
                    </a:p>
                  </a:txBody>
                  <a:tcPr marL="102051" marR="102051"/>
                </a:tc>
                <a:tc>
                  <a:txBody>
                    <a:bodyPr/>
                    <a:lstStyle/>
                    <a:p>
                      <a:r>
                        <a:rPr lang="en-US" sz="1100" dirty="0" smtClean="0"/>
                        <a:t>58% (13)</a:t>
                      </a:r>
                      <a:endParaRPr lang="en-US" sz="1100" dirty="0"/>
                    </a:p>
                  </a:txBody>
                  <a:tcPr marL="102051" marR="102051"/>
                </a:tc>
                <a:tc>
                  <a:txBody>
                    <a:bodyPr/>
                    <a:lstStyle/>
                    <a:p>
                      <a:r>
                        <a:rPr lang="en-US" sz="1100" dirty="0" smtClean="0"/>
                        <a:t>64% (29)</a:t>
                      </a:r>
                      <a:endParaRPr lang="en-US" sz="1100" dirty="0"/>
                    </a:p>
                  </a:txBody>
                  <a:tcPr marL="102051" marR="102051"/>
                </a:tc>
                <a:tc>
                  <a:txBody>
                    <a:bodyPr/>
                    <a:lstStyle/>
                    <a:p>
                      <a:r>
                        <a:rPr lang="en-US" sz="1100" dirty="0" smtClean="0"/>
                        <a:t>71% (20)</a:t>
                      </a:r>
                      <a:endParaRPr lang="en-US" sz="1100" dirty="0"/>
                    </a:p>
                  </a:txBody>
                  <a:tcPr marL="102051" marR="102051"/>
                </a:tc>
              </a:tr>
              <a:tr h="186547">
                <a:tc>
                  <a:txBody>
                    <a:bodyPr/>
                    <a:lstStyle/>
                    <a:p>
                      <a:r>
                        <a:rPr lang="en-US" sz="1100" dirty="0" smtClean="0"/>
                        <a:t>White Students</a:t>
                      </a:r>
                      <a:endParaRPr lang="en-US" sz="1100" dirty="0"/>
                    </a:p>
                  </a:txBody>
                  <a:tcPr marL="102051" marR="102051"/>
                </a:tc>
                <a:tc>
                  <a:txBody>
                    <a:bodyPr/>
                    <a:lstStyle/>
                    <a:p>
                      <a:r>
                        <a:rPr lang="en-US" sz="1100" dirty="0" smtClean="0"/>
                        <a:t>82% (35)</a:t>
                      </a:r>
                      <a:endParaRPr lang="en-US" sz="1100" dirty="0"/>
                    </a:p>
                  </a:txBody>
                  <a:tcPr marL="102051" marR="102051"/>
                </a:tc>
                <a:tc>
                  <a:txBody>
                    <a:bodyPr/>
                    <a:lstStyle/>
                    <a:p>
                      <a:r>
                        <a:rPr lang="en-US" sz="1100" dirty="0" smtClean="0"/>
                        <a:t>81% (34)</a:t>
                      </a:r>
                      <a:endParaRPr lang="en-US" sz="1100" dirty="0"/>
                    </a:p>
                  </a:txBody>
                  <a:tcPr marL="102051" marR="102051"/>
                </a:tc>
                <a:tc>
                  <a:txBody>
                    <a:bodyPr/>
                    <a:lstStyle/>
                    <a:p>
                      <a:r>
                        <a:rPr lang="en-US" sz="1100" dirty="0" smtClean="0"/>
                        <a:t>74% (31)</a:t>
                      </a:r>
                      <a:endParaRPr lang="en-US" sz="1100" dirty="0"/>
                    </a:p>
                  </a:txBody>
                  <a:tcPr marL="102051" marR="102051"/>
                </a:tc>
              </a:tr>
            </a:tbl>
          </a:graphicData>
        </a:graphic>
      </p:graphicFrame>
    </p:spTree>
    <p:extLst>
      <p:ext uri="{BB962C8B-B14F-4D97-AF65-F5344CB8AC3E}">
        <p14:creationId xmlns:p14="http://schemas.microsoft.com/office/powerpoint/2010/main" val="862516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275633538"/>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58705625"/>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marL="102051" marR="102051"/>
                </a:tc>
                <a:tc>
                  <a:txBody>
                    <a:bodyPr/>
                    <a:lstStyle/>
                    <a:p>
                      <a:r>
                        <a:rPr lang="en-US" sz="1100" dirty="0" smtClean="0"/>
                        <a:t>67% (21)</a:t>
                      </a:r>
                      <a:endParaRPr lang="en-US" sz="1100" dirty="0"/>
                    </a:p>
                  </a:txBody>
                  <a:tcPr marL="102051" marR="102051"/>
                </a:tc>
                <a:tc>
                  <a:txBody>
                    <a:bodyPr/>
                    <a:lstStyle/>
                    <a:p>
                      <a:r>
                        <a:rPr lang="en-US" sz="1100" dirty="0" smtClean="0"/>
                        <a:t>68% (27)</a:t>
                      </a:r>
                      <a:endParaRPr lang="en-US" sz="1100" dirty="0"/>
                    </a:p>
                  </a:txBody>
                  <a:tcPr marL="102051" marR="102051"/>
                </a:tc>
                <a:tc>
                  <a:txBody>
                    <a:bodyPr/>
                    <a:lstStyle/>
                    <a:p>
                      <a:r>
                        <a:rPr lang="en-US" sz="1100" dirty="0" smtClean="0"/>
                        <a:t>70% (21)</a:t>
                      </a:r>
                      <a:endParaRPr lang="en-US" sz="1100" dirty="0"/>
                    </a:p>
                  </a:txBody>
                  <a:tcPr marL="102051" marR="102051"/>
                </a:tc>
              </a:tr>
              <a:tr h="186547">
                <a:tc>
                  <a:txBody>
                    <a:bodyPr/>
                    <a:lstStyle/>
                    <a:p>
                      <a:r>
                        <a:rPr lang="en-US" sz="1100" baseline="0" dirty="0" smtClean="0"/>
                        <a:t>S</a:t>
                      </a:r>
                      <a:r>
                        <a:rPr lang="en-US" sz="1100" dirty="0" smtClean="0"/>
                        <a:t>WD</a:t>
                      </a:r>
                      <a:endParaRPr lang="en-US" sz="1100" dirty="0"/>
                    </a:p>
                  </a:txBody>
                  <a:tcPr marL="102051" marR="102051"/>
                </a:tc>
                <a:tc>
                  <a:txBody>
                    <a:bodyPr/>
                    <a:lstStyle/>
                    <a:p>
                      <a:r>
                        <a:rPr lang="en-US" sz="1100" dirty="0" smtClean="0"/>
                        <a:t>33% (6)</a:t>
                      </a:r>
                      <a:endParaRPr lang="en-US" sz="1100" dirty="0"/>
                    </a:p>
                  </a:txBody>
                  <a:tcPr marL="102051" marR="102051"/>
                </a:tc>
                <a:tc>
                  <a:txBody>
                    <a:bodyPr/>
                    <a:lstStyle/>
                    <a:p>
                      <a:r>
                        <a:rPr lang="en-US" sz="1100" dirty="0" smtClean="0"/>
                        <a:t>50% (6)</a:t>
                      </a:r>
                      <a:endParaRPr lang="en-US" sz="1100" dirty="0"/>
                    </a:p>
                  </a:txBody>
                  <a:tcPr marL="102051" marR="102051"/>
                </a:tc>
                <a:tc>
                  <a:txBody>
                    <a:bodyPr/>
                    <a:lstStyle/>
                    <a:p>
                      <a:r>
                        <a:rPr lang="en-US" sz="1100" dirty="0" smtClean="0"/>
                        <a:t>56% (4)</a:t>
                      </a:r>
                      <a:endParaRPr lang="en-US" sz="1100" dirty="0"/>
                    </a:p>
                  </a:txBody>
                  <a:tcPr marL="102051" marR="102051"/>
                </a:tc>
              </a:tr>
              <a:tr h="190263">
                <a:tc>
                  <a:txBody>
                    <a:bodyPr/>
                    <a:lstStyle/>
                    <a:p>
                      <a:r>
                        <a:rPr lang="en-US" sz="1100" dirty="0" smtClean="0"/>
                        <a:t>ELL Students</a:t>
                      </a:r>
                      <a:endParaRPr lang="en-US" sz="1100" dirty="0"/>
                    </a:p>
                  </a:txBody>
                  <a:tcPr marL="102051" marR="102051"/>
                </a:tc>
                <a:tc>
                  <a:txBody>
                    <a:bodyPr/>
                    <a:lstStyle/>
                    <a:p>
                      <a:r>
                        <a:rPr lang="en-US" sz="1100" dirty="0" smtClean="0"/>
                        <a:t>57% (14)</a:t>
                      </a:r>
                      <a:endParaRPr lang="en-US" sz="1100" dirty="0"/>
                    </a:p>
                  </a:txBody>
                  <a:tcPr marL="102051" marR="102051"/>
                </a:tc>
                <a:tc>
                  <a:txBody>
                    <a:bodyPr/>
                    <a:lstStyle/>
                    <a:p>
                      <a:r>
                        <a:rPr lang="en-US" sz="1100" dirty="0" smtClean="0"/>
                        <a:t>50% (10)</a:t>
                      </a:r>
                      <a:endParaRPr lang="en-US" sz="1100" dirty="0"/>
                    </a:p>
                  </a:txBody>
                  <a:tcPr marL="102051" marR="102051"/>
                </a:tc>
                <a:tc>
                  <a:txBody>
                    <a:bodyPr/>
                    <a:lstStyle/>
                    <a:p>
                      <a:r>
                        <a:rPr lang="en-US" sz="1100" dirty="0" smtClean="0"/>
                        <a:t>55% (7)</a:t>
                      </a:r>
                      <a:endParaRPr lang="en-US" sz="1100" dirty="0"/>
                    </a:p>
                  </a:txBody>
                  <a:tcPr marL="102051" marR="102051"/>
                </a:tc>
              </a:tr>
              <a:tr h="186547">
                <a:tc>
                  <a:txBody>
                    <a:bodyPr/>
                    <a:lstStyle/>
                    <a:p>
                      <a:r>
                        <a:rPr lang="en-US" sz="1100" dirty="0" smtClean="0"/>
                        <a:t>ED Students</a:t>
                      </a:r>
                      <a:endParaRPr lang="en-US" sz="1100" dirty="0"/>
                    </a:p>
                  </a:txBody>
                  <a:tcPr marL="102051" marR="102051"/>
                </a:tc>
                <a:tc>
                  <a:txBody>
                    <a:bodyPr/>
                    <a:lstStyle/>
                    <a:p>
                      <a:r>
                        <a:rPr lang="en-US" sz="1100" dirty="0" smtClean="0"/>
                        <a:t>61% (15)</a:t>
                      </a:r>
                      <a:endParaRPr lang="en-US" sz="1100" dirty="0"/>
                    </a:p>
                  </a:txBody>
                  <a:tcPr marL="102051" marR="102051"/>
                </a:tc>
                <a:tc>
                  <a:txBody>
                    <a:bodyPr/>
                    <a:lstStyle/>
                    <a:p>
                      <a:r>
                        <a:rPr lang="en-US" sz="1100" dirty="0" smtClean="0"/>
                        <a:t>65% (23)</a:t>
                      </a:r>
                      <a:endParaRPr lang="en-US" sz="1100" dirty="0"/>
                    </a:p>
                  </a:txBody>
                  <a:tcPr marL="102051" marR="102051"/>
                </a:tc>
                <a:tc>
                  <a:txBody>
                    <a:bodyPr/>
                    <a:lstStyle/>
                    <a:p>
                      <a:r>
                        <a:rPr lang="en-US" sz="1100" dirty="0" smtClean="0"/>
                        <a:t>68% (17)</a:t>
                      </a:r>
                      <a:endParaRPr lang="en-US" sz="1100" dirty="0"/>
                    </a:p>
                  </a:txBody>
                  <a:tcPr marL="102051" marR="102051"/>
                </a:tc>
              </a:tr>
            </a:tbl>
          </a:graphicData>
        </a:graphic>
      </p:graphicFrame>
    </p:spTree>
    <p:extLst>
      <p:ext uri="{BB962C8B-B14F-4D97-AF65-F5344CB8AC3E}">
        <p14:creationId xmlns:p14="http://schemas.microsoft.com/office/powerpoint/2010/main" val="3468207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Data </a:t>
            </a:r>
            <a:r>
              <a:rPr lang="en-US" dirty="0" smtClean="0"/>
              <a:t>Analysis</a:t>
            </a:r>
            <a:endParaRPr lang="en-US" dirty="0"/>
          </a:p>
        </p:txBody>
      </p:sp>
      <p:sp>
        <p:nvSpPr>
          <p:cNvPr id="3" name="Content Placeholder 2"/>
          <p:cNvSpPr>
            <a:spLocks noGrp="1"/>
          </p:cNvSpPr>
          <p:nvPr>
            <p:ph sz="quarter" idx="1"/>
          </p:nvPr>
        </p:nvSpPr>
        <p:spPr/>
        <p:txBody>
          <a:bodyPr/>
          <a:lstStyle/>
          <a:p>
            <a:r>
              <a:rPr lang="en-US" dirty="0" smtClean="0"/>
              <a:t>Overall progress is being made</a:t>
            </a:r>
          </a:p>
          <a:p>
            <a:r>
              <a:rPr lang="en-US" dirty="0" smtClean="0"/>
              <a:t>Gaps</a:t>
            </a:r>
            <a:endParaRPr lang="en-US" dirty="0"/>
          </a:p>
          <a:p>
            <a:pPr lvl="1"/>
            <a:r>
              <a:rPr lang="en-US" sz="2000" dirty="0"/>
              <a:t>The largest percentage gap is between ELL students (55%) and Asian students (100%)</a:t>
            </a:r>
          </a:p>
          <a:p>
            <a:pPr lvl="1"/>
            <a:r>
              <a:rPr lang="en-US" sz="2000" dirty="0"/>
              <a:t>Students meeting or exceeding standards increased </a:t>
            </a:r>
          </a:p>
          <a:p>
            <a:pPr lvl="2"/>
            <a:r>
              <a:rPr lang="en-US" sz="1800" dirty="0"/>
              <a:t>4 percentage points from 2010-2011 school year</a:t>
            </a:r>
          </a:p>
          <a:p>
            <a:pPr lvl="2"/>
            <a:r>
              <a:rPr lang="en-US" sz="1800" dirty="0"/>
              <a:t> 3 points from the 2011-2012 school year</a:t>
            </a:r>
          </a:p>
          <a:p>
            <a:endParaRPr lang="en-US" dirty="0"/>
          </a:p>
        </p:txBody>
      </p:sp>
    </p:spTree>
    <p:extLst>
      <p:ext uri="{BB962C8B-B14F-4D97-AF65-F5344CB8AC3E}">
        <p14:creationId xmlns:p14="http://schemas.microsoft.com/office/powerpoint/2010/main" val="23843662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590800"/>
            <a:ext cx="487680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a:t>Powder Springs </a:t>
            </a:r>
            <a:r>
              <a:rPr lang="en-US" sz="3600" dirty="0" smtClean="0">
                <a:latin typeface="+mj-lt"/>
              </a:rPr>
              <a:t>Social </a:t>
            </a:r>
            <a:r>
              <a:rPr lang="en-US" sz="3600" dirty="0" smtClean="0">
                <a:latin typeface="+mj-lt"/>
              </a:rPr>
              <a:t>Studies CRCT Data</a:t>
            </a:r>
            <a:endParaRPr lang="en-US" sz="3600" dirty="0">
              <a:latin typeface="+mj-lt"/>
            </a:endParaRPr>
          </a:p>
        </p:txBody>
      </p:sp>
    </p:spTree>
    <p:extLst>
      <p:ext uri="{BB962C8B-B14F-4D97-AF65-F5344CB8AC3E}">
        <p14:creationId xmlns:p14="http://schemas.microsoft.com/office/powerpoint/2010/main" val="1266465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2871162"/>
            <a:ext cx="3581400" cy="1200329"/>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a:t>Powder Springs </a:t>
            </a:r>
            <a:r>
              <a:rPr lang="en-US" sz="3600" dirty="0" smtClean="0">
                <a:latin typeface="+mj-lt"/>
              </a:rPr>
              <a:t>Demographics</a:t>
            </a:r>
            <a:endParaRPr lang="en-US" sz="3600" dirty="0">
              <a:latin typeface="+mj-lt"/>
            </a:endParaRPr>
          </a:p>
        </p:txBody>
      </p:sp>
    </p:spTree>
    <p:extLst>
      <p:ext uri="{BB962C8B-B14F-4D97-AF65-F5344CB8AC3E}">
        <p14:creationId xmlns:p14="http://schemas.microsoft.com/office/powerpoint/2010/main" val="38935859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974693360"/>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16982609"/>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marL="102051" marR="102051"/>
                </a:tc>
                <a:tc>
                  <a:txBody>
                    <a:bodyPr/>
                    <a:lstStyle/>
                    <a:p>
                      <a:r>
                        <a:rPr lang="en-US" sz="1100" dirty="0" smtClean="0"/>
                        <a:t>62% (5)</a:t>
                      </a:r>
                      <a:endParaRPr lang="en-US" sz="1100" dirty="0"/>
                    </a:p>
                  </a:txBody>
                  <a:tcPr marL="102051" marR="102051"/>
                </a:tc>
                <a:tc>
                  <a:txBody>
                    <a:bodyPr/>
                    <a:lstStyle/>
                    <a:p>
                      <a:r>
                        <a:rPr lang="en-US" sz="1100" dirty="0" smtClean="0"/>
                        <a:t>66% (11)</a:t>
                      </a:r>
                      <a:endParaRPr lang="en-US" sz="1100" dirty="0"/>
                    </a:p>
                  </a:txBody>
                  <a:tcPr marL="102051" marR="102051"/>
                </a:tc>
                <a:tc>
                  <a:txBody>
                    <a:bodyPr/>
                    <a:lstStyle/>
                    <a:p>
                      <a:r>
                        <a:rPr lang="en-US" sz="1100" dirty="0" smtClean="0"/>
                        <a:t>72% (10)</a:t>
                      </a:r>
                      <a:endParaRPr lang="en-US" sz="1100" dirty="0"/>
                    </a:p>
                  </a:txBody>
                  <a:tcPr marL="102051" marR="102051"/>
                </a:tc>
              </a:tr>
              <a:tr h="186547">
                <a:tc>
                  <a:txBody>
                    <a:bodyPr/>
                    <a:lstStyle/>
                    <a:p>
                      <a:r>
                        <a:rPr lang="en-US" sz="1100" dirty="0" smtClean="0"/>
                        <a:t>Black Students</a:t>
                      </a:r>
                      <a:endParaRPr lang="en-US" sz="1100" dirty="0"/>
                    </a:p>
                  </a:txBody>
                  <a:tcPr marL="102051" marR="102051"/>
                </a:tc>
                <a:tc>
                  <a:txBody>
                    <a:bodyPr/>
                    <a:lstStyle/>
                    <a:p>
                      <a:r>
                        <a:rPr lang="en-US" sz="1100" dirty="0" smtClean="0"/>
                        <a:t>62% (4)</a:t>
                      </a:r>
                      <a:endParaRPr lang="en-US" sz="1100" dirty="0"/>
                    </a:p>
                  </a:txBody>
                  <a:tcPr marL="102051" marR="102051"/>
                </a:tc>
                <a:tc>
                  <a:txBody>
                    <a:bodyPr/>
                    <a:lstStyle/>
                    <a:p>
                      <a:r>
                        <a:rPr lang="en-US" sz="1100" dirty="0" smtClean="0"/>
                        <a:t>66% (11)</a:t>
                      </a:r>
                      <a:endParaRPr lang="en-US" sz="1100" dirty="0"/>
                    </a:p>
                  </a:txBody>
                  <a:tcPr marL="102051" marR="102051"/>
                </a:tc>
                <a:tc>
                  <a:txBody>
                    <a:bodyPr/>
                    <a:lstStyle/>
                    <a:p>
                      <a:r>
                        <a:rPr lang="en-US" sz="1100" dirty="0" smtClean="0"/>
                        <a:t>74% (11)</a:t>
                      </a:r>
                      <a:endParaRPr lang="en-US" sz="1100" dirty="0"/>
                    </a:p>
                  </a:txBody>
                  <a:tcPr marL="102051" marR="102051"/>
                </a:tc>
              </a:tr>
              <a:tr h="190263">
                <a:tc>
                  <a:txBody>
                    <a:bodyPr/>
                    <a:lstStyle/>
                    <a:p>
                      <a:r>
                        <a:rPr lang="en-US" sz="1100" dirty="0" smtClean="0"/>
                        <a:t>Hispanic Students </a:t>
                      </a:r>
                      <a:endParaRPr lang="en-US" sz="1100" dirty="0"/>
                    </a:p>
                  </a:txBody>
                  <a:tcPr marL="102051" marR="102051"/>
                </a:tc>
                <a:tc>
                  <a:txBody>
                    <a:bodyPr/>
                    <a:lstStyle/>
                    <a:p>
                      <a:r>
                        <a:rPr lang="en-US" sz="1100" dirty="0" smtClean="0"/>
                        <a:t>48% (16)</a:t>
                      </a:r>
                      <a:endParaRPr lang="en-US" sz="1100" dirty="0"/>
                    </a:p>
                  </a:txBody>
                  <a:tcPr marL="102051" marR="102051"/>
                </a:tc>
                <a:tc>
                  <a:txBody>
                    <a:bodyPr/>
                    <a:lstStyle/>
                    <a:p>
                      <a:r>
                        <a:rPr lang="en-US" sz="1100" dirty="0" smtClean="0"/>
                        <a:t>52% (2)</a:t>
                      </a:r>
                      <a:endParaRPr lang="en-US" sz="1100" dirty="0"/>
                    </a:p>
                  </a:txBody>
                  <a:tcPr marL="102051" marR="102051"/>
                </a:tc>
                <a:tc>
                  <a:txBody>
                    <a:bodyPr/>
                    <a:lstStyle/>
                    <a:p>
                      <a:r>
                        <a:rPr lang="en-US" sz="1100" dirty="0" smtClean="0"/>
                        <a:t>66% </a:t>
                      </a:r>
                      <a:endParaRPr lang="en-US" sz="1100" dirty="0"/>
                    </a:p>
                  </a:txBody>
                  <a:tcPr marL="102051" marR="102051"/>
                </a:tc>
              </a:tr>
              <a:tr h="186547">
                <a:tc>
                  <a:txBody>
                    <a:bodyPr/>
                    <a:lstStyle/>
                    <a:p>
                      <a:r>
                        <a:rPr lang="en-US" sz="1100" dirty="0" smtClean="0"/>
                        <a:t>White Students</a:t>
                      </a:r>
                      <a:endParaRPr lang="en-US" sz="1100" dirty="0"/>
                    </a:p>
                  </a:txBody>
                  <a:tcPr marL="102051" marR="102051"/>
                </a:tc>
                <a:tc>
                  <a:txBody>
                    <a:bodyPr/>
                    <a:lstStyle/>
                    <a:p>
                      <a:r>
                        <a:rPr lang="en-US" sz="1100" dirty="0" smtClean="0"/>
                        <a:t>73% (10)</a:t>
                      </a:r>
                      <a:endParaRPr lang="en-US" sz="1100" dirty="0"/>
                    </a:p>
                  </a:txBody>
                  <a:tcPr marL="102051" marR="102051"/>
                </a:tc>
                <a:tc>
                  <a:txBody>
                    <a:bodyPr/>
                    <a:lstStyle/>
                    <a:p>
                      <a:r>
                        <a:rPr lang="en-US" sz="1100" dirty="0" smtClean="0"/>
                        <a:t>75% (15)</a:t>
                      </a:r>
                      <a:endParaRPr lang="en-US" sz="1100" dirty="0"/>
                    </a:p>
                  </a:txBody>
                  <a:tcPr marL="102051" marR="102051"/>
                </a:tc>
                <a:tc>
                  <a:txBody>
                    <a:bodyPr/>
                    <a:lstStyle/>
                    <a:p>
                      <a:r>
                        <a:rPr lang="en-US" sz="1100" dirty="0" smtClean="0"/>
                        <a:t>71% (10)</a:t>
                      </a:r>
                      <a:endParaRPr lang="en-US" sz="1100" dirty="0"/>
                    </a:p>
                  </a:txBody>
                  <a:tcPr marL="102051" marR="102051"/>
                </a:tc>
              </a:tr>
            </a:tbl>
          </a:graphicData>
        </a:graphic>
      </p:graphicFrame>
    </p:spTree>
    <p:extLst>
      <p:ext uri="{BB962C8B-B14F-4D97-AF65-F5344CB8AC3E}">
        <p14:creationId xmlns:p14="http://schemas.microsoft.com/office/powerpoint/2010/main" val="38468129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CRCT Data</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83666687"/>
              </p:ext>
            </p:extLst>
          </p:nvPr>
        </p:nvGraphicFramePr>
        <p:xfrm>
          <a:off x="152400" y="1295400"/>
          <a:ext cx="8842375" cy="4495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53015818"/>
              </p:ext>
            </p:extLst>
          </p:nvPr>
        </p:nvGraphicFramePr>
        <p:xfrm>
          <a:off x="1600200" y="5540549"/>
          <a:ext cx="5486400" cy="1295400"/>
        </p:xfrm>
        <a:graphic>
          <a:graphicData uri="http://schemas.openxmlformats.org/drawingml/2006/table">
            <a:tbl>
              <a:tblPr firstRow="1" bandRow="1">
                <a:tableStyleId>{5C22544A-7EE6-4342-B048-85BDC9FD1C3A}</a:tableStyleId>
              </a:tblPr>
              <a:tblGrid>
                <a:gridCol w="1371600"/>
                <a:gridCol w="1371600"/>
                <a:gridCol w="1371600"/>
                <a:gridCol w="1371600"/>
              </a:tblGrid>
              <a:tr h="186547">
                <a:tc>
                  <a:txBody>
                    <a:bodyPr/>
                    <a:lstStyle/>
                    <a:p>
                      <a:pPr algn="ctr"/>
                      <a:r>
                        <a:rPr lang="en-US" sz="1100" dirty="0" smtClean="0"/>
                        <a:t>% (N=)</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2010-2011</a:t>
                      </a:r>
                    </a:p>
                  </a:txBody>
                  <a:tcPr/>
                </a:tc>
                <a:tc>
                  <a:txBody>
                    <a:bodyPr/>
                    <a:lstStyle/>
                    <a:p>
                      <a:pPr algn="ctr"/>
                      <a:r>
                        <a:rPr lang="en-US" sz="1100" dirty="0" smtClean="0"/>
                        <a:t>2011-2012</a:t>
                      </a:r>
                      <a:endParaRPr lang="en-US" sz="1100" dirty="0"/>
                    </a:p>
                  </a:txBody>
                  <a:tcPr/>
                </a:tc>
                <a:tc>
                  <a:txBody>
                    <a:bodyPr/>
                    <a:lstStyle/>
                    <a:p>
                      <a:pPr algn="ctr"/>
                      <a:r>
                        <a:rPr lang="en-US" sz="1100" dirty="0" smtClean="0"/>
                        <a:t>2012-2013</a:t>
                      </a:r>
                      <a:endParaRPr lang="en-US" sz="1100" dirty="0"/>
                    </a:p>
                  </a:txBody>
                  <a:tcPr/>
                </a:tc>
              </a:tr>
              <a:tr h="220171">
                <a:tc>
                  <a:txBody>
                    <a:bodyPr/>
                    <a:lstStyle/>
                    <a:p>
                      <a:r>
                        <a:rPr lang="en-US" sz="1100" dirty="0" smtClean="0"/>
                        <a:t>All Students</a:t>
                      </a:r>
                      <a:endParaRPr lang="en-US" sz="1100" dirty="0"/>
                    </a:p>
                  </a:txBody>
                  <a:tcPr/>
                </a:tc>
                <a:tc>
                  <a:txBody>
                    <a:bodyPr/>
                    <a:lstStyle/>
                    <a:p>
                      <a:r>
                        <a:rPr lang="en-US" sz="1100" dirty="0" smtClean="0"/>
                        <a:t>84% (22)</a:t>
                      </a:r>
                      <a:endParaRPr lang="en-US" sz="1100" dirty="0"/>
                    </a:p>
                  </a:txBody>
                  <a:tcPr/>
                </a:tc>
                <a:tc>
                  <a:txBody>
                    <a:bodyPr/>
                    <a:lstStyle/>
                    <a:p>
                      <a:r>
                        <a:rPr lang="en-US" sz="1100" dirty="0" smtClean="0"/>
                        <a:t>87% (32)</a:t>
                      </a:r>
                      <a:endParaRPr lang="en-US" sz="1100" dirty="0"/>
                    </a:p>
                  </a:txBody>
                  <a:tcPr/>
                </a:tc>
                <a:tc>
                  <a:txBody>
                    <a:bodyPr/>
                    <a:lstStyle/>
                    <a:p>
                      <a:r>
                        <a:rPr lang="en-US" sz="1100" dirty="0" smtClean="0"/>
                        <a:t>93% (39)</a:t>
                      </a:r>
                      <a:endParaRPr lang="en-US" sz="1100" dirty="0"/>
                    </a:p>
                  </a:txBody>
                  <a:tcPr/>
                </a:tc>
              </a:tr>
              <a:tr h="186547">
                <a:tc>
                  <a:txBody>
                    <a:bodyPr/>
                    <a:lstStyle/>
                    <a:p>
                      <a:r>
                        <a:rPr lang="en-US" sz="1100" baseline="0" dirty="0" smtClean="0"/>
                        <a:t>S</a:t>
                      </a:r>
                      <a:r>
                        <a:rPr lang="en-US" sz="1100" dirty="0" smtClean="0"/>
                        <a:t>WD</a:t>
                      </a:r>
                      <a:endParaRPr lang="en-US" sz="1100" dirty="0"/>
                    </a:p>
                  </a:txBody>
                  <a:tcPr marL="102051" marR="102051"/>
                </a:tc>
                <a:tc>
                  <a:txBody>
                    <a:bodyPr/>
                    <a:lstStyle/>
                    <a:p>
                      <a:r>
                        <a:rPr lang="en-US" sz="1100" dirty="0" smtClean="0"/>
                        <a:t>19% (2)</a:t>
                      </a:r>
                      <a:endParaRPr lang="en-US" sz="1100" dirty="0"/>
                    </a:p>
                  </a:txBody>
                  <a:tcPr marL="102051" marR="102051"/>
                </a:tc>
                <a:tc>
                  <a:txBody>
                    <a:bodyPr/>
                    <a:lstStyle/>
                    <a:p>
                      <a:r>
                        <a:rPr lang="en-US" sz="1100" dirty="0" smtClean="0"/>
                        <a:t>40% (3)</a:t>
                      </a:r>
                      <a:endParaRPr lang="en-US" sz="1100" dirty="0"/>
                    </a:p>
                  </a:txBody>
                  <a:tcPr marL="102051" marR="102051"/>
                </a:tc>
                <a:tc>
                  <a:txBody>
                    <a:bodyPr/>
                    <a:lstStyle/>
                    <a:p>
                      <a:r>
                        <a:rPr lang="en-US" sz="1100" dirty="0" smtClean="0"/>
                        <a:t>51% (2)</a:t>
                      </a:r>
                      <a:endParaRPr lang="en-US" sz="1100" dirty="0"/>
                    </a:p>
                  </a:txBody>
                  <a:tcPr marL="102051" marR="102051"/>
                </a:tc>
              </a:tr>
              <a:tr h="190263">
                <a:tc>
                  <a:txBody>
                    <a:bodyPr/>
                    <a:lstStyle/>
                    <a:p>
                      <a:r>
                        <a:rPr lang="en-US" sz="1100" dirty="0" smtClean="0"/>
                        <a:t>ELL Students</a:t>
                      </a:r>
                      <a:endParaRPr lang="en-US" sz="1100" dirty="0"/>
                    </a:p>
                  </a:txBody>
                  <a:tcPr marL="102051" marR="102051"/>
                </a:tc>
                <a:tc>
                  <a:txBody>
                    <a:bodyPr/>
                    <a:lstStyle/>
                    <a:p>
                      <a:r>
                        <a:rPr lang="en-US" sz="1100" dirty="0" smtClean="0"/>
                        <a:t>54% (4)</a:t>
                      </a:r>
                      <a:endParaRPr lang="en-US" sz="1100" dirty="0"/>
                    </a:p>
                  </a:txBody>
                  <a:tcPr marL="102051" marR="102051"/>
                </a:tc>
                <a:tc>
                  <a:txBody>
                    <a:bodyPr/>
                    <a:lstStyle/>
                    <a:p>
                      <a:r>
                        <a:rPr lang="en-US" sz="1100" dirty="0" smtClean="0"/>
                        <a:t>25% (0)</a:t>
                      </a:r>
                      <a:endParaRPr lang="en-US" sz="1100" dirty="0"/>
                    </a:p>
                  </a:txBody>
                  <a:tcPr marL="102051" marR="102051"/>
                </a:tc>
                <a:tc>
                  <a:txBody>
                    <a:bodyPr/>
                    <a:lstStyle/>
                    <a:p>
                      <a:r>
                        <a:rPr lang="en-US" sz="1100" dirty="0" smtClean="0"/>
                        <a:t>67% (0)</a:t>
                      </a:r>
                      <a:endParaRPr lang="en-US" sz="1100" dirty="0"/>
                    </a:p>
                  </a:txBody>
                  <a:tcPr marL="102051" marR="102051"/>
                </a:tc>
              </a:tr>
              <a:tr h="186547">
                <a:tc>
                  <a:txBody>
                    <a:bodyPr/>
                    <a:lstStyle/>
                    <a:p>
                      <a:r>
                        <a:rPr lang="en-US" sz="1100" dirty="0" smtClean="0"/>
                        <a:t>ED Students</a:t>
                      </a:r>
                      <a:endParaRPr lang="en-US" sz="1100" dirty="0"/>
                    </a:p>
                  </a:txBody>
                  <a:tcPr marL="102051" marR="102051"/>
                </a:tc>
                <a:tc>
                  <a:txBody>
                    <a:bodyPr/>
                    <a:lstStyle/>
                    <a:p>
                      <a:r>
                        <a:rPr lang="en-US" sz="1100" dirty="0" smtClean="0"/>
                        <a:t>56% (4)</a:t>
                      </a:r>
                      <a:endParaRPr lang="en-US" sz="1100" dirty="0"/>
                    </a:p>
                  </a:txBody>
                  <a:tcPr marL="102051" marR="102051"/>
                </a:tc>
                <a:tc>
                  <a:txBody>
                    <a:bodyPr/>
                    <a:lstStyle/>
                    <a:p>
                      <a:r>
                        <a:rPr lang="en-US" sz="1100" dirty="0" smtClean="0"/>
                        <a:t>61% (8)</a:t>
                      </a:r>
                      <a:endParaRPr lang="en-US" sz="1100" dirty="0"/>
                    </a:p>
                  </a:txBody>
                  <a:tcPr marL="102051" marR="102051"/>
                </a:tc>
                <a:tc>
                  <a:txBody>
                    <a:bodyPr/>
                    <a:lstStyle/>
                    <a:p>
                      <a:r>
                        <a:rPr lang="en-US" sz="1100" dirty="0" smtClean="0"/>
                        <a:t>69% (6)</a:t>
                      </a:r>
                      <a:endParaRPr lang="en-US" sz="1100" dirty="0"/>
                    </a:p>
                  </a:txBody>
                  <a:tcPr marL="102051" marR="102051"/>
                </a:tc>
              </a:tr>
            </a:tbl>
          </a:graphicData>
        </a:graphic>
      </p:graphicFrame>
    </p:spTree>
    <p:extLst>
      <p:ext uri="{BB962C8B-B14F-4D97-AF65-F5344CB8AC3E}">
        <p14:creationId xmlns:p14="http://schemas.microsoft.com/office/powerpoint/2010/main" val="1870795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Data </a:t>
            </a:r>
            <a:r>
              <a:rPr lang="en-US" dirty="0" smtClean="0"/>
              <a:t>Analysis</a:t>
            </a:r>
            <a:endParaRPr lang="en-US" dirty="0"/>
          </a:p>
        </p:txBody>
      </p:sp>
      <p:sp>
        <p:nvSpPr>
          <p:cNvPr id="3" name="Content Placeholder 2"/>
          <p:cNvSpPr>
            <a:spLocks noGrp="1"/>
          </p:cNvSpPr>
          <p:nvPr>
            <p:ph sz="quarter" idx="1"/>
          </p:nvPr>
        </p:nvSpPr>
        <p:spPr/>
        <p:txBody>
          <a:bodyPr>
            <a:normAutofit/>
          </a:bodyPr>
          <a:lstStyle/>
          <a:p>
            <a:r>
              <a:rPr lang="en-US" dirty="0" smtClean="0"/>
              <a:t>Students meeting </a:t>
            </a:r>
            <a:r>
              <a:rPr lang="en-US" dirty="0"/>
              <a:t>or exceeding standards was 72% for the 2012-2013 school </a:t>
            </a:r>
            <a:r>
              <a:rPr lang="en-US" dirty="0" smtClean="0"/>
              <a:t>year</a:t>
            </a:r>
          </a:p>
          <a:p>
            <a:pPr lvl="1"/>
            <a:r>
              <a:rPr lang="en-US" dirty="0" smtClean="0"/>
              <a:t>13 </a:t>
            </a:r>
            <a:r>
              <a:rPr lang="en-US" dirty="0"/>
              <a:t>percentage points below the district’s </a:t>
            </a:r>
            <a:r>
              <a:rPr lang="en-US" dirty="0" smtClean="0"/>
              <a:t>level</a:t>
            </a:r>
          </a:p>
          <a:p>
            <a:r>
              <a:rPr lang="en-US" dirty="0" smtClean="0"/>
              <a:t>Achievement </a:t>
            </a:r>
            <a:r>
              <a:rPr lang="en-US" dirty="0"/>
              <a:t>gap </a:t>
            </a:r>
            <a:r>
              <a:rPr lang="en-US" dirty="0" smtClean="0"/>
              <a:t>among subgroups </a:t>
            </a:r>
          </a:p>
          <a:p>
            <a:pPr lvl="1"/>
            <a:r>
              <a:rPr lang="en-US" dirty="0" smtClean="0"/>
              <a:t>SWD </a:t>
            </a:r>
            <a:r>
              <a:rPr lang="en-US" dirty="0"/>
              <a:t>(51%) </a:t>
            </a:r>
            <a:r>
              <a:rPr lang="en-US" dirty="0" smtClean="0"/>
              <a:t>and Asian </a:t>
            </a:r>
            <a:r>
              <a:rPr lang="en-US" dirty="0"/>
              <a:t>students (80</a:t>
            </a:r>
            <a:r>
              <a:rPr lang="en-US" dirty="0" smtClean="0"/>
              <a:t>%)</a:t>
            </a:r>
          </a:p>
          <a:p>
            <a:r>
              <a:rPr lang="en-US" dirty="0" smtClean="0"/>
              <a:t>The </a:t>
            </a:r>
            <a:r>
              <a:rPr lang="en-US" dirty="0"/>
              <a:t>percentage of “all” students meeting or exceeding standards </a:t>
            </a:r>
          </a:p>
          <a:p>
            <a:pPr lvl="1"/>
            <a:r>
              <a:rPr lang="en-US" dirty="0"/>
              <a:t>I</a:t>
            </a:r>
            <a:r>
              <a:rPr lang="en-US" dirty="0" smtClean="0"/>
              <a:t>ncreased </a:t>
            </a:r>
            <a:r>
              <a:rPr lang="en-US" dirty="0"/>
              <a:t>10 percentage points </a:t>
            </a:r>
            <a:r>
              <a:rPr lang="en-US" dirty="0" smtClean="0"/>
              <a:t>from 2010-2011 </a:t>
            </a:r>
          </a:p>
          <a:p>
            <a:pPr lvl="1"/>
            <a:r>
              <a:rPr lang="en-US" dirty="0" smtClean="0"/>
              <a:t>Increased 5 </a:t>
            </a:r>
            <a:r>
              <a:rPr lang="en-US" dirty="0"/>
              <a:t>percentage points from </a:t>
            </a:r>
            <a:r>
              <a:rPr lang="en-US" dirty="0" smtClean="0"/>
              <a:t>2011-2012</a:t>
            </a:r>
            <a:endParaRPr lang="en-US" dirty="0"/>
          </a:p>
          <a:p>
            <a:endParaRPr lang="en-US" dirty="0"/>
          </a:p>
        </p:txBody>
      </p:sp>
    </p:spTree>
    <p:extLst>
      <p:ext uri="{BB962C8B-B14F-4D97-AF65-F5344CB8AC3E}">
        <p14:creationId xmlns:p14="http://schemas.microsoft.com/office/powerpoint/2010/main" val="686710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2057400"/>
            <a:ext cx="4777740" cy="1754326"/>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a:t>Powder Springs </a:t>
            </a:r>
            <a:r>
              <a:rPr lang="en-US" sz="3600" dirty="0" smtClean="0">
                <a:latin typeface="+mj-lt"/>
              </a:rPr>
              <a:t>Georgia </a:t>
            </a:r>
            <a:r>
              <a:rPr lang="en-US" sz="3600" dirty="0" smtClean="0">
                <a:latin typeface="+mj-lt"/>
              </a:rPr>
              <a:t>Writing Assessment Data</a:t>
            </a:r>
            <a:endParaRPr lang="en-US" sz="3600" dirty="0">
              <a:latin typeface="+mj-lt"/>
            </a:endParaRPr>
          </a:p>
        </p:txBody>
      </p:sp>
    </p:spTree>
    <p:extLst>
      <p:ext uri="{BB962C8B-B14F-4D97-AF65-F5344CB8AC3E}">
        <p14:creationId xmlns:p14="http://schemas.microsoft.com/office/powerpoint/2010/main" val="16500475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Georgia </a:t>
            </a:r>
            <a:r>
              <a:rPr lang="en-US" dirty="0" smtClean="0"/>
              <a:t>Writing Assessment </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197896716"/>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0229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35889148"/>
              </p:ext>
            </p:extLst>
          </p:nvPr>
        </p:nvGraphicFramePr>
        <p:xfrm>
          <a:off x="152400" y="76200"/>
          <a:ext cx="8991600" cy="655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4934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Data </a:t>
            </a:r>
            <a:r>
              <a:rPr lang="en-US" dirty="0" smtClean="0"/>
              <a:t>Analysis</a:t>
            </a:r>
            <a:endParaRPr lang="en-US" dirty="0"/>
          </a:p>
        </p:txBody>
      </p:sp>
      <p:sp>
        <p:nvSpPr>
          <p:cNvPr id="3" name="Content Placeholder 2"/>
          <p:cNvSpPr>
            <a:spLocks noGrp="1"/>
          </p:cNvSpPr>
          <p:nvPr>
            <p:ph sz="quarter" idx="1"/>
          </p:nvPr>
        </p:nvSpPr>
        <p:spPr>
          <a:xfrm>
            <a:off x="152400" y="1527048"/>
            <a:ext cx="8839200" cy="4873752"/>
          </a:xfrm>
        </p:spPr>
        <p:txBody>
          <a:bodyPr>
            <a:normAutofit fontScale="92500" lnSpcReduction="20000"/>
          </a:bodyPr>
          <a:lstStyle/>
          <a:p>
            <a:r>
              <a:rPr lang="en-US" dirty="0" smtClean="0"/>
              <a:t>2012-2013 72</a:t>
            </a:r>
            <a:r>
              <a:rPr lang="en-US" dirty="0"/>
              <a:t>% of “all” students </a:t>
            </a:r>
            <a:r>
              <a:rPr lang="en-US" dirty="0" smtClean="0"/>
              <a:t>met and exceeded standards</a:t>
            </a:r>
          </a:p>
          <a:p>
            <a:pPr lvl="1"/>
            <a:r>
              <a:rPr lang="en-US" dirty="0" smtClean="0"/>
              <a:t>Decrease of 6 </a:t>
            </a:r>
            <a:r>
              <a:rPr lang="en-US" dirty="0"/>
              <a:t>percentage </a:t>
            </a:r>
            <a:r>
              <a:rPr lang="en-US" dirty="0" smtClean="0"/>
              <a:t>points from previous year</a:t>
            </a:r>
          </a:p>
          <a:p>
            <a:r>
              <a:rPr lang="en-US" dirty="0" smtClean="0"/>
              <a:t>More students “exceeded” standards</a:t>
            </a:r>
          </a:p>
          <a:p>
            <a:r>
              <a:rPr lang="en-US" dirty="0" smtClean="0"/>
              <a:t>Performance </a:t>
            </a:r>
            <a:r>
              <a:rPr lang="en-US" dirty="0"/>
              <a:t>gap between all students and the student groups of Hispanic students and students with </a:t>
            </a:r>
            <a:r>
              <a:rPr lang="en-US" dirty="0" smtClean="0"/>
              <a:t>disabilities</a:t>
            </a:r>
            <a:endParaRPr lang="en-US" dirty="0"/>
          </a:p>
          <a:p>
            <a:r>
              <a:rPr lang="en-US" dirty="0" smtClean="0"/>
              <a:t>2012-2013 mean scale score 207</a:t>
            </a:r>
          </a:p>
          <a:p>
            <a:pPr lvl="1"/>
            <a:r>
              <a:rPr lang="en-US" dirty="0" smtClean="0"/>
              <a:t>Increase from 2011-2012 mean score of 204</a:t>
            </a:r>
          </a:p>
          <a:p>
            <a:pPr lvl="1"/>
            <a:r>
              <a:rPr lang="en-US" dirty="0" smtClean="0"/>
              <a:t>Below the mean scale score for the district (217) and state (215)</a:t>
            </a:r>
          </a:p>
          <a:p>
            <a:r>
              <a:rPr lang="en-US" dirty="0" smtClean="0"/>
              <a:t>Students </a:t>
            </a:r>
            <a:r>
              <a:rPr lang="en-US" dirty="0"/>
              <a:t>at </a:t>
            </a:r>
            <a:r>
              <a:rPr lang="en-US" dirty="0" smtClean="0"/>
              <a:t>Powder Springs are </a:t>
            </a:r>
            <a:r>
              <a:rPr lang="en-US" dirty="0"/>
              <a:t>performing </a:t>
            </a:r>
            <a:r>
              <a:rPr lang="en-US" dirty="0" smtClean="0"/>
              <a:t>below the district </a:t>
            </a:r>
            <a:r>
              <a:rPr lang="en-US" dirty="0"/>
              <a:t>levels on the </a:t>
            </a:r>
            <a:r>
              <a:rPr lang="en-US" dirty="0" smtClean="0"/>
              <a:t>Writing Assessment</a:t>
            </a:r>
          </a:p>
          <a:p>
            <a:r>
              <a:rPr lang="en-US" dirty="0" smtClean="0"/>
              <a:t>There is a limited number of students “exceeding” in Writing at Powder Springs</a:t>
            </a:r>
            <a:endParaRPr lang="en-US" dirty="0"/>
          </a:p>
        </p:txBody>
      </p:sp>
    </p:spTree>
    <p:extLst>
      <p:ext uri="{BB962C8B-B14F-4D97-AF65-F5344CB8AC3E}">
        <p14:creationId xmlns:p14="http://schemas.microsoft.com/office/powerpoint/2010/main" val="2734651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6600" y="2590800"/>
            <a:ext cx="2514600"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smtClean="0">
                <a:latin typeface="+mj-lt"/>
              </a:rPr>
              <a:t>Discussion</a:t>
            </a:r>
            <a:endParaRPr lang="en-US" sz="3600" dirty="0">
              <a:latin typeface="+mj-lt"/>
            </a:endParaRPr>
          </a:p>
        </p:txBody>
      </p:sp>
    </p:spTree>
    <p:extLst>
      <p:ext uri="{BB962C8B-B14F-4D97-AF65-F5344CB8AC3E}">
        <p14:creationId xmlns:p14="http://schemas.microsoft.com/office/powerpoint/2010/main" val="5929732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dirty="0" smtClean="0"/>
              <a:t>Strengths</a:t>
            </a:r>
            <a:endParaRPr lang="en-US" dirty="0"/>
          </a:p>
        </p:txBody>
      </p:sp>
      <p:sp>
        <p:nvSpPr>
          <p:cNvPr id="5" name="Text Placeholder 4"/>
          <p:cNvSpPr>
            <a:spLocks noGrp="1"/>
          </p:cNvSpPr>
          <p:nvPr>
            <p:ph type="body" sz="half" idx="3"/>
          </p:nvPr>
        </p:nvSpPr>
        <p:spPr/>
        <p:txBody>
          <a:bodyPr/>
          <a:lstStyle/>
          <a:p>
            <a:pPr algn="ctr"/>
            <a:r>
              <a:rPr lang="en-US" dirty="0" smtClean="0"/>
              <a:t>Weaknesses</a:t>
            </a:r>
            <a:endParaRPr lang="en-US" dirty="0"/>
          </a:p>
        </p:txBody>
      </p:sp>
      <p:sp>
        <p:nvSpPr>
          <p:cNvPr id="3" name="Content Placeholder 2"/>
          <p:cNvSpPr>
            <a:spLocks noGrp="1"/>
          </p:cNvSpPr>
          <p:nvPr>
            <p:ph sz="quarter" idx="2"/>
          </p:nvPr>
        </p:nvSpPr>
        <p:spPr/>
        <p:txBody>
          <a:bodyPr>
            <a:normAutofit fontScale="77500" lnSpcReduction="20000"/>
          </a:bodyPr>
          <a:lstStyle/>
          <a:p>
            <a:r>
              <a:rPr lang="en-US" dirty="0" smtClean="0"/>
              <a:t>SWD and ELL students are increasing in performance in critical sections of Math and Reading: What can we contribute our success to?</a:t>
            </a:r>
            <a:endParaRPr lang="en-US" dirty="0"/>
          </a:p>
          <a:p>
            <a:r>
              <a:rPr lang="en-US" dirty="0" smtClean="0"/>
              <a:t>Overall, each year, throughout the sections, we are showing our students are making academic gains. How </a:t>
            </a:r>
            <a:r>
              <a:rPr lang="en-US" dirty="0"/>
              <a:t>can we continue to move students from the “does not meets” and “meets” categories to the “exceeds” category?</a:t>
            </a:r>
          </a:p>
          <a:p>
            <a:endParaRPr lang="en-US" dirty="0"/>
          </a:p>
        </p:txBody>
      </p:sp>
      <p:sp>
        <p:nvSpPr>
          <p:cNvPr id="6" name="Content Placeholder 5"/>
          <p:cNvSpPr>
            <a:spLocks noGrp="1"/>
          </p:cNvSpPr>
          <p:nvPr>
            <p:ph sz="quarter" idx="4"/>
          </p:nvPr>
        </p:nvSpPr>
        <p:spPr>
          <a:xfrm>
            <a:off x="4800600" y="2362200"/>
            <a:ext cx="4114800" cy="3931375"/>
          </a:xfrm>
        </p:spPr>
        <p:txBody>
          <a:bodyPr>
            <a:normAutofit fontScale="70000" lnSpcReduction="20000"/>
          </a:bodyPr>
          <a:lstStyle/>
          <a:p>
            <a:r>
              <a:rPr lang="en-US" dirty="0" smtClean="0"/>
              <a:t>Our students are performing below the averages for the district. How </a:t>
            </a:r>
            <a:r>
              <a:rPr lang="en-US" dirty="0"/>
              <a:t>can we specifically focus on the needs of these students to increase their achievement?</a:t>
            </a:r>
          </a:p>
          <a:p>
            <a:r>
              <a:rPr lang="en-US" dirty="0"/>
              <a:t>More students are following in the Economically Disadvantaged category.  How can we ensure these students maintain a high level of school performance?</a:t>
            </a:r>
          </a:p>
          <a:p>
            <a:r>
              <a:rPr lang="en-US" dirty="0" smtClean="0"/>
              <a:t>Our Writing assessment indicates a decrease in writing performance overall. What can we do to enrich student writing skills?</a:t>
            </a:r>
            <a:endParaRPr lang="en-US" dirty="0"/>
          </a:p>
        </p:txBody>
      </p:sp>
      <p:sp>
        <p:nvSpPr>
          <p:cNvPr id="2" name="Title 1"/>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1534463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Demographics</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055745475"/>
              </p:ext>
            </p:extLst>
          </p:nvPr>
        </p:nvGraphicFramePr>
        <p:xfrm>
          <a:off x="304800" y="1524000"/>
          <a:ext cx="8504238"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74982276"/>
              </p:ext>
            </p:extLst>
          </p:nvPr>
        </p:nvGraphicFramePr>
        <p:xfrm>
          <a:off x="1219200" y="6248400"/>
          <a:ext cx="6629400" cy="490728"/>
        </p:xfrm>
        <a:graphic>
          <a:graphicData uri="http://schemas.openxmlformats.org/drawingml/2006/table">
            <a:tbl>
              <a:tblPr firstRow="1" firstCol="1" bandRow="1">
                <a:tableStyleId>{5C22544A-7EE6-4342-B048-85BDC9FD1C3A}</a:tableStyleId>
              </a:tblPr>
              <a:tblGrid>
                <a:gridCol w="2209800"/>
                <a:gridCol w="2209800"/>
                <a:gridCol w="2209800"/>
              </a:tblGrid>
              <a:tr h="450850">
                <a:tc>
                  <a:txBody>
                    <a:bodyPr/>
                    <a:lstStyle/>
                    <a:p>
                      <a:pPr marL="0" marR="0" algn="ctr">
                        <a:lnSpc>
                          <a:spcPct val="115000"/>
                        </a:lnSpc>
                        <a:spcBef>
                          <a:spcPts val="0"/>
                        </a:spcBef>
                        <a:spcAft>
                          <a:spcPts val="0"/>
                        </a:spcAft>
                      </a:pPr>
                      <a:r>
                        <a:rPr lang="en-US" sz="1400" dirty="0" smtClean="0">
                          <a:solidFill>
                            <a:schemeClr val="tx1"/>
                          </a:solidFill>
                          <a:effectLst/>
                          <a:latin typeface="Century Gothic" pitchFamily="34" charset="0"/>
                        </a:rPr>
                        <a:t>2009-2010 </a:t>
                      </a:r>
                      <a:r>
                        <a:rPr lang="en-US" sz="1400" dirty="0">
                          <a:solidFill>
                            <a:schemeClr val="tx1"/>
                          </a:solidFill>
                          <a:effectLst/>
                          <a:latin typeface="Century Gothic" pitchFamily="34" charset="0"/>
                        </a:rPr>
                        <a:t>Enrollment</a:t>
                      </a:r>
                      <a:endParaRPr lang="en-US" sz="1100" dirty="0">
                        <a:solidFill>
                          <a:schemeClr val="tx1"/>
                        </a:solidFill>
                        <a:effectLst/>
                        <a:latin typeface="Century Gothic" pitchFamily="34" charset="0"/>
                      </a:endParaRPr>
                    </a:p>
                    <a:p>
                      <a:pPr marL="0" marR="0" algn="ctr">
                        <a:lnSpc>
                          <a:spcPct val="115000"/>
                        </a:lnSpc>
                        <a:spcBef>
                          <a:spcPts val="0"/>
                        </a:spcBef>
                        <a:spcAft>
                          <a:spcPts val="0"/>
                        </a:spcAft>
                      </a:pPr>
                      <a:r>
                        <a:rPr lang="en-US" sz="1400" dirty="0" smtClean="0">
                          <a:solidFill>
                            <a:schemeClr val="tx1"/>
                          </a:solidFill>
                          <a:effectLst/>
                          <a:latin typeface="Century Gothic" pitchFamily="34" charset="0"/>
                        </a:rPr>
                        <a:t>964</a:t>
                      </a:r>
                      <a:endParaRPr lang="en-US" sz="1100" dirty="0">
                        <a:solidFill>
                          <a:schemeClr val="tx1"/>
                        </a:solidFill>
                        <a:effectLst/>
                        <a:latin typeface="Century Gothic" pitchFamily="34" charset="0"/>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Century Gothic" pitchFamily="34" charset="0"/>
                        </a:rPr>
                        <a:t>2010-2011 </a:t>
                      </a:r>
                      <a:r>
                        <a:rPr lang="en-US" sz="1400" dirty="0">
                          <a:solidFill>
                            <a:schemeClr val="tx1"/>
                          </a:solidFill>
                          <a:effectLst/>
                          <a:latin typeface="Century Gothic" pitchFamily="34" charset="0"/>
                        </a:rPr>
                        <a:t>Enrollment</a:t>
                      </a:r>
                      <a:endParaRPr lang="en-US" sz="1100" dirty="0">
                        <a:solidFill>
                          <a:schemeClr val="tx1"/>
                        </a:solidFill>
                        <a:effectLst/>
                        <a:latin typeface="Century Gothic" pitchFamily="34" charset="0"/>
                      </a:endParaRPr>
                    </a:p>
                    <a:p>
                      <a:pPr marL="0" marR="0" algn="ctr">
                        <a:lnSpc>
                          <a:spcPct val="115000"/>
                        </a:lnSpc>
                        <a:spcBef>
                          <a:spcPts val="0"/>
                        </a:spcBef>
                        <a:spcAft>
                          <a:spcPts val="0"/>
                        </a:spcAft>
                      </a:pPr>
                      <a:r>
                        <a:rPr lang="en-US" sz="1400" dirty="0" smtClean="0">
                          <a:solidFill>
                            <a:schemeClr val="tx1"/>
                          </a:solidFill>
                          <a:effectLst/>
                          <a:latin typeface="Century Gothic" pitchFamily="34" charset="0"/>
                          <a:ea typeface="+mn-ea"/>
                          <a:cs typeface="+mn-cs"/>
                        </a:rPr>
                        <a:t>934</a:t>
                      </a:r>
                      <a:endParaRPr lang="en-US" sz="1100" dirty="0">
                        <a:solidFill>
                          <a:schemeClr val="tx1"/>
                        </a:solidFill>
                        <a:effectLst/>
                        <a:latin typeface="Century Gothic" pitchFamily="34" charset="0"/>
                        <a:ea typeface="Calibri"/>
                        <a:cs typeface="Times New Roman"/>
                      </a:endParaRPr>
                    </a:p>
                  </a:txBody>
                  <a:tcPr marL="68580" marR="68580" marT="0" marB="0" anchor="ctr">
                    <a:solidFill>
                      <a:schemeClr val="accent2">
                        <a:lumMod val="60000"/>
                        <a:lumOff val="40000"/>
                      </a:schemeClr>
                    </a:solidFill>
                  </a:tcPr>
                </a:tc>
                <a:tc>
                  <a:txBody>
                    <a:bodyPr/>
                    <a:lstStyle/>
                    <a:p>
                      <a:pPr marL="0" marR="0" algn="ctr">
                        <a:lnSpc>
                          <a:spcPct val="115000"/>
                        </a:lnSpc>
                        <a:spcBef>
                          <a:spcPts val="0"/>
                        </a:spcBef>
                        <a:spcAft>
                          <a:spcPts val="0"/>
                        </a:spcAft>
                      </a:pPr>
                      <a:r>
                        <a:rPr lang="en-US" sz="1400" dirty="0" smtClean="0">
                          <a:solidFill>
                            <a:schemeClr val="tx1"/>
                          </a:solidFill>
                          <a:effectLst/>
                          <a:latin typeface="Century Gothic" pitchFamily="34" charset="0"/>
                        </a:rPr>
                        <a:t>2011-2012 </a:t>
                      </a:r>
                      <a:r>
                        <a:rPr lang="en-US" sz="1400" dirty="0">
                          <a:solidFill>
                            <a:schemeClr val="tx1"/>
                          </a:solidFill>
                          <a:effectLst/>
                          <a:latin typeface="Century Gothic" pitchFamily="34" charset="0"/>
                        </a:rPr>
                        <a:t>Enrollment</a:t>
                      </a:r>
                      <a:endParaRPr lang="en-US" sz="1100" dirty="0">
                        <a:solidFill>
                          <a:schemeClr val="tx1"/>
                        </a:solidFill>
                        <a:effectLst/>
                        <a:latin typeface="Century Gothic" pitchFamily="34" charset="0"/>
                      </a:endParaRPr>
                    </a:p>
                    <a:p>
                      <a:pPr marL="0" marR="0" algn="ctr">
                        <a:lnSpc>
                          <a:spcPct val="115000"/>
                        </a:lnSpc>
                        <a:spcBef>
                          <a:spcPts val="0"/>
                        </a:spcBef>
                        <a:spcAft>
                          <a:spcPts val="0"/>
                        </a:spcAft>
                      </a:pPr>
                      <a:r>
                        <a:rPr lang="en-US" sz="1400" dirty="0" smtClean="0">
                          <a:solidFill>
                            <a:schemeClr val="tx1"/>
                          </a:solidFill>
                          <a:effectLst/>
                          <a:latin typeface="Century Gothic" pitchFamily="34" charset="0"/>
                          <a:ea typeface="+mn-ea"/>
                          <a:cs typeface="+mn-cs"/>
                        </a:rPr>
                        <a:t>898</a:t>
                      </a:r>
                      <a:endParaRPr lang="en-US" sz="1100" dirty="0">
                        <a:solidFill>
                          <a:schemeClr val="tx1"/>
                        </a:solidFill>
                        <a:effectLst/>
                        <a:latin typeface="Century Gothic" pitchFamily="34" charset="0"/>
                        <a:ea typeface="Calibri"/>
                        <a:cs typeface="Times New Roman"/>
                      </a:endParaRPr>
                    </a:p>
                  </a:txBody>
                  <a:tcPr marL="68580" marR="68580" marT="0" marB="0" anchor="ctr">
                    <a:solidFill>
                      <a:schemeClr val="tx2">
                        <a:lumMod val="60000"/>
                        <a:lumOff val="40000"/>
                      </a:schemeClr>
                    </a:solidFill>
                  </a:tcPr>
                </a:tc>
              </a:tr>
            </a:tbl>
          </a:graphicData>
        </a:graphic>
      </p:graphicFrame>
    </p:spTree>
    <p:extLst>
      <p:ext uri="{BB962C8B-B14F-4D97-AF65-F5344CB8AC3E}">
        <p14:creationId xmlns:p14="http://schemas.microsoft.com/office/powerpoint/2010/main" val="3864854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Powder Springs Demographics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70905983"/>
              </p:ext>
            </p:extLst>
          </p:nvPr>
        </p:nvGraphicFramePr>
        <p:xfrm>
          <a:off x="228600" y="1371600"/>
          <a:ext cx="88392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607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40932580"/>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8393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 </a:t>
            </a:r>
            <a:endParaRPr lang="en-US" dirty="0"/>
          </a:p>
        </p:txBody>
      </p:sp>
      <p:sp>
        <p:nvSpPr>
          <p:cNvPr id="3" name="Content Placeholder 2"/>
          <p:cNvSpPr>
            <a:spLocks noGrp="1"/>
          </p:cNvSpPr>
          <p:nvPr>
            <p:ph sz="quarter" idx="1"/>
          </p:nvPr>
        </p:nvSpPr>
        <p:spPr/>
        <p:txBody>
          <a:bodyPr/>
          <a:lstStyle/>
          <a:p>
            <a:r>
              <a:rPr lang="en-US" dirty="0" smtClean="0"/>
              <a:t>Slight </a:t>
            </a:r>
            <a:r>
              <a:rPr lang="en-US" dirty="0"/>
              <a:t>variations in enrollment numbers over the past 5 years</a:t>
            </a:r>
          </a:p>
          <a:p>
            <a:r>
              <a:rPr lang="en-US" dirty="0" smtClean="0"/>
              <a:t>Black </a:t>
            </a:r>
            <a:r>
              <a:rPr lang="en-US" dirty="0"/>
              <a:t>population is slightly increasing </a:t>
            </a:r>
            <a:endParaRPr lang="en-US" dirty="0" smtClean="0"/>
          </a:p>
          <a:p>
            <a:r>
              <a:rPr lang="en-US" dirty="0" smtClean="0"/>
              <a:t>White population is slightly decreasing</a:t>
            </a:r>
          </a:p>
          <a:p>
            <a:r>
              <a:rPr lang="en-US" dirty="0" smtClean="0"/>
              <a:t>Number </a:t>
            </a:r>
            <a:r>
              <a:rPr lang="en-US" dirty="0"/>
              <a:t>of students considered Economically Disadvantaged is slightly increasing </a:t>
            </a:r>
            <a:endParaRPr lang="en-US" dirty="0" smtClean="0"/>
          </a:p>
          <a:p>
            <a:r>
              <a:rPr lang="en-US" dirty="0" smtClean="0"/>
              <a:t>Students </a:t>
            </a:r>
            <a:r>
              <a:rPr lang="en-US" dirty="0"/>
              <a:t>with </a:t>
            </a:r>
            <a:r>
              <a:rPr lang="en-US" dirty="0" smtClean="0"/>
              <a:t>Disabilities  (SWD) subgroup has </a:t>
            </a:r>
            <a:r>
              <a:rPr lang="en-US" dirty="0"/>
              <a:t>seen the biggest </a:t>
            </a:r>
            <a:r>
              <a:rPr lang="en-US" dirty="0" smtClean="0"/>
              <a:t>changes (9 percentage points)</a:t>
            </a:r>
            <a:endParaRPr lang="en-US" dirty="0"/>
          </a:p>
          <a:p>
            <a:endParaRPr lang="en-US" dirty="0"/>
          </a:p>
        </p:txBody>
      </p:sp>
    </p:spTree>
    <p:extLst>
      <p:ext uri="{BB962C8B-B14F-4D97-AF65-F5344CB8AC3E}">
        <p14:creationId xmlns:p14="http://schemas.microsoft.com/office/powerpoint/2010/main" val="827842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66060" y="2362200"/>
            <a:ext cx="3048000" cy="1754326"/>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3600" dirty="0" smtClean="0">
                <a:latin typeface="+mj-lt"/>
              </a:rPr>
              <a:t>Overall Testing Results</a:t>
            </a:r>
            <a:endParaRPr lang="en-US" sz="3600" dirty="0">
              <a:latin typeface="+mj-lt"/>
            </a:endParaRPr>
          </a:p>
        </p:txBody>
      </p:sp>
    </p:spTree>
    <p:extLst>
      <p:ext uri="{BB962C8B-B14F-4D97-AF65-F5344CB8AC3E}">
        <p14:creationId xmlns:p14="http://schemas.microsoft.com/office/powerpoint/2010/main" val="872441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Powder Springs CRCT</a:t>
            </a:r>
            <a:r>
              <a:rPr lang="en-US" dirty="0" smtClean="0"/>
              <a:t>/ Georgia Writing Assessment Results </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086455240"/>
              </p:ext>
            </p:extLst>
          </p:nvPr>
        </p:nvGraphicFramePr>
        <p:xfrm>
          <a:off x="152400" y="1447800"/>
          <a:ext cx="88392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139223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4516</TotalTime>
  <Words>3471</Words>
  <Application>Microsoft Office PowerPoint</Application>
  <PresentationFormat>On-screen Show (4:3)</PresentationFormat>
  <Paragraphs>468</Paragraphs>
  <Slides>38</Slides>
  <Notes>36</Notes>
  <HiddenSlides>0</HiddenSlides>
  <MMClips>0</MMClips>
  <ScaleCrop>false</ScaleCrop>
  <HeadingPairs>
    <vt:vector size="4" baseType="variant">
      <vt:variant>
        <vt:lpstr>Theme</vt:lpstr>
      </vt:variant>
      <vt:variant>
        <vt:i4>3</vt:i4>
      </vt:variant>
      <vt:variant>
        <vt:lpstr>Slide Titles</vt:lpstr>
      </vt:variant>
      <vt:variant>
        <vt:i4>38</vt:i4>
      </vt:variant>
    </vt:vector>
  </HeadingPairs>
  <TitlesOfParts>
    <vt:vector size="41" baseType="lpstr">
      <vt:lpstr>iRespondGraphMaster</vt:lpstr>
      <vt:lpstr>Civic</vt:lpstr>
      <vt:lpstr>iRespondQuestionMaster</vt:lpstr>
      <vt:lpstr>Data Overview</vt:lpstr>
      <vt:lpstr>Purpose</vt:lpstr>
      <vt:lpstr>PowerPoint Presentation</vt:lpstr>
      <vt:lpstr>Powder Springs Demographics</vt:lpstr>
      <vt:lpstr>Powder Springs Demographics</vt:lpstr>
      <vt:lpstr>Demographics</vt:lpstr>
      <vt:lpstr>In Summary.. </vt:lpstr>
      <vt:lpstr>PowerPoint Presentation</vt:lpstr>
      <vt:lpstr>Powder Springs CRCT/ Georgia Writing Assessment Results </vt:lpstr>
      <vt:lpstr>What does this mean?</vt:lpstr>
      <vt:lpstr>PowerPoint Presentation</vt:lpstr>
      <vt:lpstr>Powder Springs Reading CRCT Data</vt:lpstr>
      <vt:lpstr>Powder Springs Reading CRCT Data</vt:lpstr>
      <vt:lpstr>Powder Springs Reading CRCT Data</vt:lpstr>
      <vt:lpstr>Powder Springs Data Analysis</vt:lpstr>
      <vt:lpstr>PowerPoint Presentation</vt:lpstr>
      <vt:lpstr>Powder Springs ELA CRCT Data</vt:lpstr>
      <vt:lpstr>Powder Springs ELA CRCT Data</vt:lpstr>
      <vt:lpstr>Powder Springs Data Analysis</vt:lpstr>
      <vt:lpstr>PowerPoint Presentation</vt:lpstr>
      <vt:lpstr>Powder Springs Math CRCT Data</vt:lpstr>
      <vt:lpstr>Powder Springs Math CRCT Data</vt:lpstr>
      <vt:lpstr>Powder Springs Math CRCT Data</vt:lpstr>
      <vt:lpstr>Powder Springs Data Analysis</vt:lpstr>
      <vt:lpstr>PowerPoint Presentation</vt:lpstr>
      <vt:lpstr>Science CRCT Data</vt:lpstr>
      <vt:lpstr>Science CRCT Data</vt:lpstr>
      <vt:lpstr>Powder Springs Data Analysis</vt:lpstr>
      <vt:lpstr>PowerPoint Presentation</vt:lpstr>
      <vt:lpstr>Social Studies CRCT Data</vt:lpstr>
      <vt:lpstr>Social Studies CRCT Data</vt:lpstr>
      <vt:lpstr>Powder Springs Data Analysis</vt:lpstr>
      <vt:lpstr>PowerPoint Presentation</vt:lpstr>
      <vt:lpstr>Powder Springs Georgia Writing Assessment </vt:lpstr>
      <vt:lpstr>PowerPoint Presentation</vt:lpstr>
      <vt:lpstr>Powder Springs Data Analysis</vt:lpstr>
      <vt:lpstr>PowerPoint Presentation</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Graham</dc:creator>
  <cp:lastModifiedBy>Sherry Graham</cp:lastModifiedBy>
  <cp:revision>86</cp:revision>
  <dcterms:created xsi:type="dcterms:W3CDTF">2014-02-11T20:10:46Z</dcterms:created>
  <dcterms:modified xsi:type="dcterms:W3CDTF">2014-04-20T17:01:01Z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